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5"/>
  </p:notesMasterIdLst>
  <p:handoutMasterIdLst>
    <p:handoutMasterId r:id="rId66"/>
  </p:handoutMasterIdLst>
  <p:sldIdLst>
    <p:sldId id="481" r:id="rId2"/>
    <p:sldId id="276" r:id="rId3"/>
    <p:sldId id="291" r:id="rId4"/>
    <p:sldId id="528" r:id="rId5"/>
    <p:sldId id="529" r:id="rId6"/>
    <p:sldId id="296" r:id="rId7"/>
    <p:sldId id="531" r:id="rId8"/>
    <p:sldId id="532" r:id="rId9"/>
    <p:sldId id="533" r:id="rId10"/>
    <p:sldId id="534" r:id="rId11"/>
    <p:sldId id="555" r:id="rId12"/>
    <p:sldId id="642" r:id="rId13"/>
    <p:sldId id="643" r:id="rId14"/>
    <p:sldId id="644" r:id="rId15"/>
    <p:sldId id="556" r:id="rId16"/>
    <p:sldId id="564" r:id="rId17"/>
    <p:sldId id="565" r:id="rId18"/>
    <p:sldId id="538" r:id="rId19"/>
    <p:sldId id="559" r:id="rId20"/>
    <p:sldId id="597" r:id="rId21"/>
    <p:sldId id="587" r:id="rId22"/>
    <p:sldId id="635" r:id="rId23"/>
    <p:sldId id="636" r:id="rId24"/>
    <p:sldId id="637" r:id="rId25"/>
    <p:sldId id="655" r:id="rId26"/>
    <p:sldId id="654" r:id="rId27"/>
    <p:sldId id="656" r:id="rId28"/>
    <p:sldId id="638" r:id="rId29"/>
    <p:sldId id="640" r:id="rId30"/>
    <p:sldId id="639" r:id="rId31"/>
    <p:sldId id="649" r:id="rId32"/>
    <p:sldId id="650" r:id="rId33"/>
    <p:sldId id="652" r:id="rId34"/>
    <p:sldId id="653" r:id="rId35"/>
    <p:sldId id="663" r:id="rId36"/>
    <p:sldId id="594" r:id="rId37"/>
    <p:sldId id="580" r:id="rId38"/>
    <p:sldId id="581" r:id="rId39"/>
    <p:sldId id="582" r:id="rId40"/>
    <p:sldId id="675" r:id="rId41"/>
    <p:sldId id="676" r:id="rId42"/>
    <p:sldId id="560" r:id="rId43"/>
    <p:sldId id="621" r:id="rId44"/>
    <p:sldId id="604" r:id="rId45"/>
    <p:sldId id="664" r:id="rId46"/>
    <p:sldId id="670" r:id="rId47"/>
    <p:sldId id="671" r:id="rId48"/>
    <p:sldId id="673" r:id="rId49"/>
    <p:sldId id="674" r:id="rId50"/>
    <p:sldId id="563" r:id="rId51"/>
    <p:sldId id="625" r:id="rId52"/>
    <p:sldId id="622" r:id="rId53"/>
    <p:sldId id="624" r:id="rId54"/>
    <p:sldId id="658" r:id="rId55"/>
    <p:sldId id="657" r:id="rId56"/>
    <p:sldId id="660" r:id="rId57"/>
    <p:sldId id="662" r:id="rId58"/>
    <p:sldId id="669" r:id="rId59"/>
    <p:sldId id="668" r:id="rId60"/>
    <p:sldId id="666" r:id="rId61"/>
    <p:sldId id="539" r:id="rId62"/>
    <p:sldId id="659" r:id="rId63"/>
    <p:sldId id="667" r:id="rId64"/>
  </p:sldIdLst>
  <p:sldSz cx="9144000" cy="6858000" type="letter"/>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Park"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B4C8"/>
    <a:srgbClr val="2FADBC"/>
    <a:srgbClr val="34B1BC"/>
    <a:srgbClr val="389FBC"/>
    <a:srgbClr val="3796B1"/>
    <a:srgbClr val="0000FF"/>
    <a:srgbClr val="E2C700"/>
    <a:srgbClr val="00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8" autoAdjust="0"/>
    <p:restoredTop sz="67407" autoAdjust="0"/>
  </p:normalViewPr>
  <p:slideViewPr>
    <p:cSldViewPr snapToGrid="0" snapToObjects="1">
      <p:cViewPr>
        <p:scale>
          <a:sx n="80" d="100"/>
          <a:sy n="80" d="100"/>
        </p:scale>
        <p:origin x="-970" y="768"/>
      </p:cViewPr>
      <p:guideLst>
        <p:guide orient="horz" pos="2160"/>
        <p:guide pos="2880"/>
      </p:guideLst>
    </p:cSldViewPr>
  </p:slideViewPr>
  <p:outlineViewPr>
    <p:cViewPr>
      <p:scale>
        <a:sx n="33" d="100"/>
        <a:sy n="33" d="100"/>
      </p:scale>
      <p:origin x="0" y="12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8" d="100"/>
          <a:sy n="108" d="100"/>
        </p:scale>
        <p:origin x="-1456" y="-10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6DB3502-6E9B-1247-9969-C4AEBA136BFF}" type="datetimeFigureOut">
              <a:rPr lang="en-US" smtClean="0"/>
              <a:t>1/09/2015</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38CE599F-682F-2745-BC3F-634C76DCA1AD}" type="slidenum">
              <a:rPr lang="en-US" smtClean="0"/>
              <a:t>‹#›</a:t>
            </a:fld>
            <a:endParaRPr lang="en-US"/>
          </a:p>
        </p:txBody>
      </p:sp>
    </p:spTree>
    <p:extLst>
      <p:ext uri="{BB962C8B-B14F-4D97-AF65-F5344CB8AC3E}">
        <p14:creationId xmlns:p14="http://schemas.microsoft.com/office/powerpoint/2010/main" val="2476622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C01B1D6-297A-084C-8AA9-668BA2DBEA44}" type="datetimeFigureOut">
              <a:rPr lang="en-US" smtClean="0"/>
              <a:t>1/09/2015</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9F0D3AB-7FF9-814E-93F2-9CB08391943E}" type="slidenum">
              <a:rPr lang="en-US" smtClean="0"/>
              <a:t>‹#›</a:t>
            </a:fld>
            <a:endParaRPr lang="en-US"/>
          </a:p>
        </p:txBody>
      </p:sp>
    </p:spTree>
    <p:extLst>
      <p:ext uri="{BB962C8B-B14F-4D97-AF65-F5344CB8AC3E}">
        <p14:creationId xmlns:p14="http://schemas.microsoft.com/office/powerpoint/2010/main" val="4173539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creativecommons.org/licenses/by-nc-nd/2.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285750" indent="-285750">
              <a:buFontTx/>
              <a:buChar char="•"/>
            </a:pPr>
            <a:r>
              <a:rPr lang="en-US" sz="1800" dirty="0" smtClean="0"/>
              <a:t>CC overview</a:t>
            </a:r>
          </a:p>
          <a:p>
            <a:pPr marL="285750" indent="-285750">
              <a:buFontTx/>
              <a:buChar char="•"/>
            </a:pPr>
            <a:r>
              <a:rPr lang="en-US" sz="1800" dirty="0" smtClean="0"/>
              <a:t>Museum</a:t>
            </a:r>
            <a:r>
              <a:rPr lang="en-US" sz="1800" baseline="0" dirty="0" smtClean="0"/>
              <a:t> uses of CC</a:t>
            </a:r>
          </a:p>
          <a:p>
            <a:pPr marL="285750" indent="-285750">
              <a:buFontTx/>
              <a:buChar char="•"/>
            </a:pPr>
            <a:r>
              <a:rPr lang="en-US" sz="1800" baseline="0" dirty="0" smtClean="0"/>
              <a:t>Highlights: reasons + benefits</a:t>
            </a:r>
          </a:p>
          <a:p>
            <a:endParaRPr lang="en-US" sz="1800" baseline="0" dirty="0" smtClean="0"/>
          </a:p>
          <a:p>
            <a:r>
              <a:rPr lang="en-US" sz="1800" baseline="0" dirty="0" smtClean="0"/>
              <a:t>Creative Commons is a global nonprofit organization with staff and affiliates across the U.S. and around the world. Our mission is to make it easy for individuals and institutions to access, build on, and help grow the public commons of cultural, educational, and scientific works – that has existed for thousands of years.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a:t>
            </a:fld>
            <a:endParaRPr lang="en-US"/>
          </a:p>
        </p:txBody>
      </p:sp>
    </p:spTree>
    <p:extLst>
      <p:ext uri="{BB962C8B-B14F-4D97-AF65-F5344CB8AC3E}">
        <p14:creationId xmlns:p14="http://schemas.microsoft.com/office/powerpoint/2010/main" val="237434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what the deed</a:t>
            </a:r>
            <a:r>
              <a:rPr lang="en-US" baseline="0" dirty="0" smtClean="0"/>
              <a:t> for the </a:t>
            </a:r>
            <a:r>
              <a:rPr lang="en-US" dirty="0" smtClean="0"/>
              <a:t>public domain mark</a:t>
            </a:r>
            <a:r>
              <a:rPr lang="en-US" baseline="0" dirty="0" smtClean="0"/>
              <a:t> looks like. You’ll see that the language itself indicates that it is more of a tag or label: “this work has been identified as being free of known copyright restrictions…” etc. There is no link to a further legal code beneath this summary, because there is none. It’s just a label to make it easier for other people to see that the work is in the public domain.</a:t>
            </a:r>
            <a:endParaRPr lang="en-US" dirty="0" smtClean="0"/>
          </a:p>
          <a:p>
            <a:endParaRPr lang="en-US" dirty="0"/>
          </a:p>
        </p:txBody>
      </p:sp>
    </p:spTree>
    <p:extLst>
      <p:ext uri="{BB962C8B-B14F-4D97-AF65-F5344CB8AC3E}">
        <p14:creationId xmlns:p14="http://schemas.microsoft.com/office/powerpoint/2010/main" val="215728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Grp="1" noRot="1" noChangeAspect="1" noChangeArrowheads="1"/>
          </p:cNvSpPr>
          <p:nvPr>
            <p:ph type="sldImg"/>
          </p:nvPr>
        </p:nvSpPr>
        <p:spPr>
          <a:xfrm>
            <a:off x="2857500" y="514350"/>
            <a:ext cx="3429000" cy="2571750"/>
          </a:xfrm>
          <a:solidFill>
            <a:srgbClr val="FFFFFF"/>
          </a:solidFill>
          <a:ln/>
        </p:spPr>
      </p:sp>
      <p:sp>
        <p:nvSpPr>
          <p:cNvPr id="1157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sz="1700" baseline="0" dirty="0" smtClean="0">
                <a:solidFill>
                  <a:srgbClr val="000000"/>
                </a:solidFill>
                <a:latin typeface="Lucida Grande" charset="0"/>
                <a:ea typeface="ＭＳ Ｐゴシック" charset="0"/>
                <a:cs typeface="Lucida Grande" charset="0"/>
                <a:sym typeface="Lucida Grande" charset="0"/>
              </a:rPr>
              <a:t>All of our legal tools are designed with the web in mind. CC licenses have a unique 3 layer design, which is a </a:t>
            </a:r>
            <a:r>
              <a:rPr lang="en-US" sz="1700" dirty="0" smtClean="0">
                <a:solidFill>
                  <a:srgbClr val="000000"/>
                </a:solidFill>
                <a:latin typeface="Lucida Grande" charset="0"/>
                <a:ea typeface="ＭＳ Ｐゴシック" charset="0"/>
                <a:cs typeface="Lucida Grande" charset="0"/>
                <a:sym typeface="Lucida Grande" charset="0"/>
              </a:rPr>
              <a:t>fancy </a:t>
            </a:r>
            <a:r>
              <a:rPr lang="en-US" sz="1700" dirty="0">
                <a:solidFill>
                  <a:srgbClr val="000000"/>
                </a:solidFill>
                <a:latin typeface="Lucida Grande" charset="0"/>
                <a:ea typeface="ＭＳ Ｐゴシック" charset="0"/>
                <a:cs typeface="Lucida Grande" charset="0"/>
                <a:sym typeface="Lucida Grande" charset="0"/>
              </a:rPr>
              <a:t>way of saying that you can communicate the license in three </a:t>
            </a:r>
            <a:r>
              <a:rPr lang="en-US" sz="1700" dirty="0" smtClean="0">
                <a:solidFill>
                  <a:srgbClr val="000000"/>
                </a:solidFill>
                <a:latin typeface="Lucida Grande" charset="0"/>
                <a:ea typeface="ＭＳ Ｐゴシック" charset="0"/>
                <a:cs typeface="Lucida Grande" charset="0"/>
                <a:sym typeface="Lucida Grande" charset="0"/>
              </a:rPr>
              <a:t>ways</a:t>
            </a:r>
            <a:r>
              <a:rPr lang="en-US" sz="1700" dirty="0">
                <a:solidFill>
                  <a:srgbClr val="000000"/>
                </a:solidFill>
                <a:latin typeface="Lucida Grande" charset="0"/>
                <a:ea typeface="ＭＳ Ｐゴシック" charset="0"/>
                <a:cs typeface="Lucida Grande" charset="0"/>
                <a:sym typeface="Lucida Grande" charset="0"/>
              </a:rPr>
              <a:t>: </a:t>
            </a:r>
            <a:r>
              <a:rPr lang="en-US" sz="1700" dirty="0" smtClean="0">
                <a:solidFill>
                  <a:srgbClr val="000000"/>
                </a:solidFill>
                <a:latin typeface="Lucida Grande" charset="0"/>
                <a:ea typeface="ＭＳ Ｐゴシック" charset="0"/>
                <a:cs typeface="Lucida Grande" charset="0"/>
                <a:sym typeface="Lucida Grande" charset="0"/>
              </a:rPr>
              <a:t>one way for </a:t>
            </a:r>
            <a:r>
              <a:rPr lang="en-US" sz="1700" dirty="0">
                <a:solidFill>
                  <a:srgbClr val="000000"/>
                </a:solidFill>
                <a:latin typeface="Lucida Grande" charset="0"/>
                <a:ea typeface="ＭＳ Ｐゴシック" charset="0"/>
                <a:cs typeface="Lucida Grande" charset="0"/>
                <a:sym typeface="Lucida Grande" charset="0"/>
              </a:rPr>
              <a:t>lawyers, </a:t>
            </a:r>
            <a:r>
              <a:rPr lang="en-US" sz="1700" dirty="0" smtClean="0">
                <a:solidFill>
                  <a:srgbClr val="000000"/>
                </a:solidFill>
                <a:latin typeface="Lucida Grande" charset="0"/>
                <a:ea typeface="ＭＳ Ｐゴシック" charset="0"/>
                <a:cs typeface="Lucida Grande" charset="0"/>
                <a:sym typeface="Lucida Grande" charset="0"/>
              </a:rPr>
              <a:t>one</a:t>
            </a:r>
            <a:r>
              <a:rPr lang="en-US" sz="1700" baseline="0" dirty="0" smtClean="0">
                <a:solidFill>
                  <a:srgbClr val="000000"/>
                </a:solidFill>
                <a:latin typeface="Lucida Grande" charset="0"/>
                <a:ea typeface="ＭＳ Ｐゴシック" charset="0"/>
                <a:cs typeface="Lucida Grande" charset="0"/>
                <a:sym typeface="Lucida Grande" charset="0"/>
              </a:rPr>
              <a:t> way </a:t>
            </a:r>
            <a:r>
              <a:rPr lang="en-US" sz="1700" dirty="0" smtClean="0">
                <a:solidFill>
                  <a:srgbClr val="000000"/>
                </a:solidFill>
                <a:latin typeface="Lucida Grande" charset="0"/>
                <a:ea typeface="ＭＳ Ｐゴシック" charset="0"/>
                <a:cs typeface="Lucida Grande" charset="0"/>
                <a:sym typeface="Lucida Grande" charset="0"/>
              </a:rPr>
              <a:t>for normal users, and one way </a:t>
            </a:r>
            <a:r>
              <a:rPr lang="en-US" sz="1700" dirty="0">
                <a:solidFill>
                  <a:srgbClr val="000000"/>
                </a:solidFill>
                <a:latin typeface="Lucida Grande" charset="0"/>
                <a:ea typeface="ＭＳ Ｐゴシック" charset="0"/>
                <a:cs typeface="Lucida Grande" charset="0"/>
                <a:sym typeface="Lucida Grande" charset="0"/>
              </a:rPr>
              <a:t>for machines</a:t>
            </a:r>
            <a:r>
              <a:rPr lang="en-US" sz="1700" dirty="0" smtClean="0">
                <a:solidFill>
                  <a:srgbClr val="000000"/>
                </a:solidFill>
                <a:latin typeface="Lucida Grande" charset="0"/>
                <a:ea typeface="ＭＳ Ｐゴシック" charset="0"/>
                <a:cs typeface="Lucida Grande" charset="0"/>
                <a:sym typeface="Lucida Grande" charset="0"/>
              </a:rPr>
              <a:t>. </a:t>
            </a:r>
          </a:p>
          <a:p>
            <a:pPr marL="79375" eaLnBrk="1" hangingPunct="1"/>
            <a:endParaRPr lang="en-US" sz="1700"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sz="1700" dirty="0" smtClean="0">
                <a:solidFill>
                  <a:srgbClr val="000000"/>
                </a:solidFill>
                <a:latin typeface="Lucida Grande" charset="0"/>
                <a:ea typeface="ＭＳ Ｐゴシック" charset="0"/>
                <a:cs typeface="Lucida Grande" charset="0"/>
                <a:sym typeface="Lucida Grande" charset="0"/>
              </a:rPr>
              <a:t>This</a:t>
            </a:r>
            <a:r>
              <a:rPr lang="en-US" sz="1700" baseline="0" dirty="0" smtClean="0">
                <a:solidFill>
                  <a:srgbClr val="000000"/>
                </a:solidFill>
                <a:latin typeface="Lucida Grande" charset="0"/>
                <a:ea typeface="ＭＳ Ｐゴシック" charset="0"/>
                <a:cs typeface="Lucida Grande" charset="0"/>
                <a:sym typeface="Lucida Grande" charset="0"/>
              </a:rPr>
              <a:t> layered </a:t>
            </a:r>
            <a:r>
              <a:rPr lang="en-US" sz="1700" dirty="0" smtClean="0">
                <a:solidFill>
                  <a:srgbClr val="000000"/>
                </a:solidFill>
                <a:latin typeface="Lucida Grande" charset="0"/>
                <a:ea typeface="ＭＳ Ｐゴシック" charset="0"/>
                <a:cs typeface="Lucida Grande" charset="0"/>
                <a:sym typeface="Lucida Grande" charset="0"/>
              </a:rPr>
              <a:t>design</a:t>
            </a:r>
            <a:r>
              <a:rPr lang="en-US" sz="1700" baseline="0" dirty="0" smtClean="0">
                <a:solidFill>
                  <a:srgbClr val="000000"/>
                </a:solidFill>
                <a:latin typeface="Lucida Grande" charset="0"/>
                <a:ea typeface="ＭＳ Ｐゴシック" charset="0"/>
                <a:cs typeface="Lucida Grande" charset="0"/>
                <a:sym typeface="Lucida Grande" charset="0"/>
              </a:rPr>
              <a:t> is part of what makes CC the global standard for copyright licensing. </a:t>
            </a:r>
          </a:p>
          <a:p>
            <a:pPr marL="79375" eaLnBrk="1" hangingPunct="1"/>
            <a:endParaRPr lang="en-US" sz="1700" baseline="0" dirty="0" smtClean="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116"/>
          <p:cNvSpPr>
            <a:spLocks noGrp="1" noRot="1" noChangeAspect="1" noTextEdit="1"/>
          </p:cNvSpPr>
          <p:nvPr>
            <p:ph type="sldImg" idx="2"/>
          </p:nvPr>
        </p:nvSpPr>
        <p:spPr>
          <a:xfrm>
            <a:off x="2857500" y="514350"/>
            <a:ext cx="3429000" cy="2571750"/>
          </a:xfrm>
          <a:solidFill>
            <a:srgbClr val="FFFFFF"/>
          </a:solidFill>
          <a:ln/>
        </p:spPr>
      </p:sp>
      <p:sp>
        <p:nvSpPr>
          <p:cNvPr id="73730" name="Shape 117"/>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800" dirty="0" smtClean="0">
                <a:solidFill>
                  <a:srgbClr val="000000"/>
                </a:solidFill>
                <a:latin typeface="Open Sans" charset="0"/>
                <a:cs typeface="Open Sans" charset="0"/>
                <a:sym typeface="Open Sans" charset="0"/>
              </a:rPr>
              <a:t>So just a quick snapshot of each - </a:t>
            </a:r>
            <a:r>
              <a:rPr lang="en-US" sz="1800" dirty="0">
                <a:latin typeface="Open Sans" charset="0"/>
                <a:cs typeface="Open Sans" charset="0"/>
                <a:sym typeface="Open Sans" charset="0"/>
              </a:rPr>
              <a:t>the first, base layer</a:t>
            </a:r>
            <a:r>
              <a:rPr lang="en-US" sz="1800" dirty="0">
                <a:solidFill>
                  <a:srgbClr val="000000"/>
                </a:solidFill>
                <a:latin typeface="Open Sans" charset="0"/>
                <a:cs typeface="Open Sans" charset="0"/>
                <a:sym typeface="Open Sans" charset="0"/>
              </a:rPr>
              <a:t> is the actual license, the document that </a:t>
            </a:r>
            <a:r>
              <a:rPr lang="en-US" sz="1800" dirty="0" smtClean="0">
                <a:solidFill>
                  <a:srgbClr val="000000"/>
                </a:solidFill>
                <a:latin typeface="Open Sans" charset="0"/>
                <a:cs typeface="Open Sans" charset="0"/>
                <a:sym typeface="Open Sans" charset="0"/>
              </a:rPr>
              <a:t>lawyers around the world have </a:t>
            </a:r>
            <a:r>
              <a:rPr lang="en-US" sz="1800" dirty="0">
                <a:solidFill>
                  <a:srgbClr val="000000"/>
                </a:solidFill>
                <a:latin typeface="Open Sans" charset="0"/>
                <a:cs typeface="Open Sans" charset="0"/>
                <a:sym typeface="Open Sans" charset="0"/>
              </a:rPr>
              <a:t>drafted and vetted so that the license works like it’s supposed to according to US and international copyright laws. </a:t>
            </a:r>
            <a:r>
              <a:rPr lang="en-US" sz="1800" dirty="0" smtClean="0">
                <a:solidFill>
                  <a:srgbClr val="000000"/>
                </a:solidFill>
                <a:latin typeface="Open Sans" charset="0"/>
                <a:cs typeface="Open Sans" charset="0"/>
                <a:sym typeface="Open Sans" charset="0"/>
              </a:rPr>
              <a:t>We call this the legal code - written </a:t>
            </a:r>
            <a:r>
              <a:rPr lang="en-US" sz="1800" dirty="0">
                <a:solidFill>
                  <a:srgbClr val="000000"/>
                </a:solidFill>
                <a:latin typeface="Open Sans" charset="0"/>
                <a:cs typeface="Open Sans" charset="0"/>
                <a:sym typeface="Open Sans" charset="0"/>
              </a:rPr>
              <a:t>by and for lawyers</a:t>
            </a:r>
            <a:r>
              <a:rPr lang="en-US" sz="1800" dirty="0" smtClean="0">
                <a:solidFill>
                  <a:srgbClr val="000000"/>
                </a:solidFill>
                <a:latin typeface="Open Sans" charset="0"/>
                <a:cs typeface="Open Sans" charset="0"/>
                <a:sym typeface="Open Sans" charset="0"/>
              </a:rPr>
              <a:t>.</a:t>
            </a:r>
            <a:r>
              <a:rPr lang="en-US" sz="1800" baseline="0" dirty="0" smtClean="0">
                <a:solidFill>
                  <a:srgbClr val="000000"/>
                </a:solidFill>
                <a:latin typeface="Open Sans" charset="0"/>
                <a:cs typeface="Open Sans" charset="0"/>
                <a:sym typeface="Open Sans" charset="0"/>
              </a:rPr>
              <a:t> </a:t>
            </a:r>
            <a:endParaRPr lang="en-US" sz="1800" dirty="0">
              <a:solidFill>
                <a:srgbClr val="000000"/>
              </a:solidFill>
              <a:latin typeface="Open Sans" charset="0"/>
              <a:cs typeface="Open Sans" charset="0"/>
              <a:sym typeface="Open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3" name="Shape 122"/>
          <p:cNvSpPr>
            <a:spLocks noGrp="1" noRot="1" noChangeAspect="1" noTextEdit="1"/>
          </p:cNvSpPr>
          <p:nvPr>
            <p:ph type="sldImg" idx="2"/>
          </p:nvPr>
        </p:nvSpPr>
        <p:spPr>
          <a:xfrm>
            <a:off x="2857500" y="514350"/>
            <a:ext cx="3429000" cy="2571750"/>
          </a:xfrm>
          <a:solidFill>
            <a:srgbClr val="FFFFFF"/>
          </a:solidFill>
          <a:ln/>
        </p:spPr>
      </p:sp>
      <p:sp>
        <p:nvSpPr>
          <p:cNvPr id="74754" name="Shape 123"/>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lvl1pPr marL="79375" indent="-3175">
              <a:defRPr sz="1200">
                <a:solidFill>
                  <a:schemeClr val="tx1"/>
                </a:solidFill>
                <a:latin typeface="Arial" charset="0"/>
                <a:ea typeface="ＭＳ Ｐゴシック" charset="0"/>
                <a:cs typeface="ＭＳ Ｐゴシック" charset="0"/>
              </a:defRPr>
            </a:lvl1pPr>
            <a:lvl2pPr>
              <a:defRPr sz="1200">
                <a:solidFill>
                  <a:schemeClr val="tx1"/>
                </a:solidFill>
                <a:latin typeface="Arial" charset="0"/>
                <a:ea typeface="ＭＳ Ｐゴシック" charset="0"/>
              </a:defRPr>
            </a:lvl2pPr>
            <a:lvl3pPr>
              <a:defRPr sz="1200">
                <a:solidFill>
                  <a:schemeClr val="tx1"/>
                </a:solidFill>
                <a:latin typeface="Arial" charset="0"/>
                <a:ea typeface="ＭＳ Ｐゴシック" charset="0"/>
              </a:defRPr>
            </a:lvl3pPr>
            <a:lvl4pPr>
              <a:defRPr sz="1200">
                <a:solidFill>
                  <a:schemeClr val="tx1"/>
                </a:solidFill>
                <a:latin typeface="Arial" charset="0"/>
                <a:ea typeface="ＭＳ Ｐゴシック" charset="0"/>
              </a:defRPr>
            </a:lvl4pPr>
            <a:lvl5pPr>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a:spcBef>
                <a:spcPct val="0"/>
              </a:spcBef>
              <a:buSzPct val="25000"/>
            </a:pPr>
            <a:r>
              <a:rPr lang="en-US" sz="1900" dirty="0">
                <a:solidFill>
                  <a:srgbClr val="000000"/>
                </a:solidFill>
                <a:latin typeface="Open Sans" charset="0"/>
                <a:cs typeface="Open Sans" charset="0"/>
                <a:sym typeface="Open Sans" charset="0"/>
              </a:rPr>
              <a:t>* </a:t>
            </a:r>
            <a:r>
              <a:rPr lang="en-US" sz="1900" dirty="0" smtClean="0">
                <a:solidFill>
                  <a:srgbClr val="000000"/>
                </a:solidFill>
                <a:latin typeface="Open Sans" charset="0"/>
                <a:cs typeface="Open Sans" charset="0"/>
                <a:sym typeface="Open Sans" charset="0"/>
              </a:rPr>
              <a:t>The second layer is written</a:t>
            </a:r>
            <a:r>
              <a:rPr lang="en-US" sz="1900" baseline="0" dirty="0" smtClean="0">
                <a:solidFill>
                  <a:srgbClr val="000000"/>
                </a:solidFill>
                <a:latin typeface="Open Sans" charset="0"/>
                <a:cs typeface="Open Sans" charset="0"/>
                <a:sym typeface="Open Sans" charset="0"/>
              </a:rPr>
              <a:t> in </a:t>
            </a:r>
            <a:r>
              <a:rPr lang="en-US" sz="1900" dirty="0" smtClean="0">
                <a:solidFill>
                  <a:srgbClr val="000000"/>
                </a:solidFill>
                <a:latin typeface="Open Sans" charset="0"/>
                <a:cs typeface="Open Sans" charset="0"/>
                <a:sym typeface="Open Sans" charset="0"/>
              </a:rPr>
              <a:t>a </a:t>
            </a:r>
            <a:r>
              <a:rPr lang="en-US" sz="1900" dirty="0">
                <a:solidFill>
                  <a:srgbClr val="000000"/>
                </a:solidFill>
                <a:latin typeface="Open Sans" charset="0"/>
                <a:cs typeface="Open Sans" charset="0"/>
                <a:sym typeface="Open Sans" charset="0"/>
              </a:rPr>
              <a:t>format that </a:t>
            </a:r>
            <a:r>
              <a:rPr lang="en-US" sz="1900" dirty="0" smtClean="0">
                <a:solidFill>
                  <a:srgbClr val="000000"/>
                </a:solidFill>
                <a:latin typeface="Open Sans" charset="0"/>
                <a:cs typeface="Open Sans" charset="0"/>
                <a:sym typeface="Open Sans" charset="0"/>
              </a:rPr>
              <a:t>any user could read and understand. </a:t>
            </a:r>
            <a:endParaRPr lang="en-US" sz="1900" dirty="0">
              <a:solidFill>
                <a:srgbClr val="000000"/>
              </a:solidFill>
              <a:latin typeface="Open Sans" charset="0"/>
              <a:cs typeface="Open Sans" charset="0"/>
              <a:sym typeface="Open Sans" charset="0"/>
            </a:endParaRPr>
          </a:p>
          <a:p>
            <a:pPr>
              <a:spcBef>
                <a:spcPct val="0"/>
              </a:spcBef>
              <a:buSzPct val="25000"/>
            </a:pPr>
            <a:r>
              <a:rPr lang="en-US" sz="1900" dirty="0">
                <a:solidFill>
                  <a:srgbClr val="000000"/>
                </a:solidFill>
                <a:latin typeface="Open Sans" charset="0"/>
                <a:cs typeface="Open Sans" charset="0"/>
                <a:sym typeface="Open Sans" charset="0"/>
              </a:rPr>
              <a:t>* We call this the “human readable” summary of the license, which sums up the most important terms and conditions of the license </a:t>
            </a:r>
            <a:r>
              <a:rPr lang="en-US" sz="1900" dirty="0" smtClean="0">
                <a:solidFill>
                  <a:srgbClr val="000000"/>
                </a:solidFill>
                <a:latin typeface="Open Sans" charset="0"/>
                <a:cs typeface="Open Sans" charset="0"/>
                <a:sym typeface="Open Sans" charset="0"/>
              </a:rPr>
              <a:t>in </a:t>
            </a:r>
            <a:r>
              <a:rPr lang="en-US" sz="1900" dirty="0">
                <a:solidFill>
                  <a:srgbClr val="000000"/>
                </a:solidFill>
                <a:latin typeface="Open Sans" charset="0"/>
                <a:cs typeface="Open Sans" charset="0"/>
                <a:sym typeface="Open Sans" charset="0"/>
              </a:rPr>
              <a:t>non-technical language.</a:t>
            </a:r>
          </a:p>
          <a:p>
            <a:pPr>
              <a:spcBef>
                <a:spcPct val="0"/>
              </a:spcBef>
              <a:buSzPct val="25000"/>
            </a:pPr>
            <a:r>
              <a:rPr lang="en-US" sz="1900" dirty="0">
                <a:solidFill>
                  <a:srgbClr val="000000"/>
                </a:solidFill>
                <a:latin typeface="Open Sans" charset="0"/>
                <a:cs typeface="Open Sans" charset="0"/>
                <a:sym typeface="Open Sans" charset="0"/>
              </a:rPr>
              <a:t>* One way to think of it is as the user-friendly interface to the actual license.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128"/>
          <p:cNvSpPr>
            <a:spLocks noGrp="1" noRot="1" noChangeAspect="1" noTextEdit="1"/>
          </p:cNvSpPr>
          <p:nvPr>
            <p:ph type="sldImg" idx="2"/>
          </p:nvPr>
        </p:nvSpPr>
        <p:spPr>
          <a:solidFill>
            <a:srgbClr val="FFFFFF"/>
          </a:solidFill>
          <a:ln/>
        </p:spPr>
      </p:sp>
      <p:sp>
        <p:nvSpPr>
          <p:cNvPr id="75778" name="Shape 12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00" bIns="45700" numCol="1" compatLnSpc="1">
            <a:prstTxWarp prst="textNoShape">
              <a:avLst/>
            </a:prstTxWarp>
          </a:bodyPr>
          <a:lstStyle/>
          <a:p>
            <a:pPr>
              <a:spcBef>
                <a:spcPct val="0"/>
              </a:spcBef>
              <a:buSzPct val="25000"/>
            </a:pPr>
            <a:r>
              <a:rPr lang="en-US" sz="1600" dirty="0">
                <a:solidFill>
                  <a:srgbClr val="000000"/>
                </a:solidFill>
                <a:latin typeface="Open Sans" charset="0"/>
                <a:cs typeface="Open Sans" charset="0"/>
                <a:sym typeface="Open Sans" charset="0"/>
              </a:rPr>
              <a:t>* The third and final layer </a:t>
            </a:r>
            <a:r>
              <a:rPr lang="en-US" sz="1600" dirty="0" smtClean="0">
                <a:solidFill>
                  <a:srgbClr val="000000"/>
                </a:solidFill>
                <a:latin typeface="Open Sans" charset="0"/>
                <a:cs typeface="Open Sans" charset="0"/>
                <a:sym typeface="Open Sans" charset="0"/>
              </a:rPr>
              <a:t>is </a:t>
            </a:r>
            <a:r>
              <a:rPr lang="en-US" sz="1600" dirty="0">
                <a:solidFill>
                  <a:srgbClr val="000000"/>
                </a:solidFill>
                <a:latin typeface="Open Sans" charset="0"/>
                <a:cs typeface="Open Sans" charset="0"/>
                <a:sym typeface="Open Sans" charset="0"/>
              </a:rPr>
              <a:t>the machine-readable metadata. This is what really makes </a:t>
            </a:r>
            <a:r>
              <a:rPr lang="en-US" sz="1600" dirty="0" smtClean="0">
                <a:solidFill>
                  <a:srgbClr val="000000"/>
                </a:solidFill>
                <a:latin typeface="Open Sans" charset="0"/>
                <a:cs typeface="Open Sans" charset="0"/>
                <a:sym typeface="Open Sans" charset="0"/>
              </a:rPr>
              <a:t>our tools really relevant for the digital age</a:t>
            </a:r>
            <a:r>
              <a:rPr lang="en-US" sz="1600" dirty="0">
                <a:solidFill>
                  <a:srgbClr val="000000"/>
                </a:solidFill>
                <a:latin typeface="Open Sans" charset="0"/>
                <a:cs typeface="Open Sans" charset="0"/>
                <a:sym typeface="Open Sans" charset="0"/>
              </a:rPr>
              <a:t>. This small snippet of HTML code summarizes the </a:t>
            </a:r>
            <a:r>
              <a:rPr lang="en-US" sz="1600" dirty="0" smtClean="0">
                <a:solidFill>
                  <a:srgbClr val="000000"/>
                </a:solidFill>
                <a:latin typeface="Open Sans" charset="0"/>
                <a:cs typeface="Open Sans" charset="0"/>
                <a:sym typeface="Open Sans" charset="0"/>
              </a:rPr>
              <a:t>license </a:t>
            </a:r>
            <a:r>
              <a:rPr lang="en-US" sz="1600" dirty="0">
                <a:solidFill>
                  <a:srgbClr val="000000"/>
                </a:solidFill>
                <a:latin typeface="Open Sans" charset="0"/>
                <a:cs typeface="Open Sans" charset="0"/>
                <a:sym typeface="Open Sans" charset="0"/>
              </a:rPr>
              <a:t>and associated metadata </a:t>
            </a:r>
            <a:r>
              <a:rPr lang="en-US" sz="1600" dirty="0" smtClean="0">
                <a:solidFill>
                  <a:srgbClr val="000000"/>
                </a:solidFill>
                <a:latin typeface="Open Sans" charset="0"/>
                <a:cs typeface="Open Sans" charset="0"/>
                <a:sym typeface="Open Sans" charset="0"/>
              </a:rPr>
              <a:t>(such as author</a:t>
            </a:r>
            <a:r>
              <a:rPr lang="en-US" sz="1600" baseline="0" dirty="0" smtClean="0">
                <a:solidFill>
                  <a:srgbClr val="000000"/>
                </a:solidFill>
                <a:latin typeface="Open Sans" charset="0"/>
                <a:cs typeface="Open Sans" charset="0"/>
                <a:sym typeface="Open Sans" charset="0"/>
              </a:rPr>
              <a:t> and </a:t>
            </a:r>
            <a:r>
              <a:rPr lang="en-US" sz="1600" dirty="0" smtClean="0">
                <a:solidFill>
                  <a:srgbClr val="000000"/>
                </a:solidFill>
                <a:latin typeface="Open Sans" charset="0"/>
                <a:cs typeface="Open Sans" charset="0"/>
                <a:sym typeface="Open Sans" charset="0"/>
              </a:rPr>
              <a:t>date) </a:t>
            </a:r>
            <a:r>
              <a:rPr lang="en-US" sz="1600" dirty="0">
                <a:solidFill>
                  <a:srgbClr val="000000"/>
                </a:solidFill>
                <a:latin typeface="Open Sans" charset="0"/>
                <a:cs typeface="Open Sans" charset="0"/>
                <a:sym typeface="Open Sans" charset="0"/>
              </a:rPr>
              <a:t>into a format that software, search engines, and other kinds of technology can understand. </a:t>
            </a:r>
          </a:p>
          <a:p>
            <a:pPr>
              <a:spcBef>
                <a:spcPct val="0"/>
              </a:spcBef>
              <a:buSzPct val="25000"/>
            </a:pPr>
            <a:r>
              <a:rPr lang="en-US" sz="1600" dirty="0">
                <a:solidFill>
                  <a:srgbClr val="000000"/>
                </a:solidFill>
                <a:latin typeface="Open Sans" charset="0"/>
                <a:cs typeface="Open Sans" charset="0"/>
                <a:sym typeface="Open Sans" charset="0"/>
              </a:rPr>
              <a:t>* </a:t>
            </a:r>
            <a:r>
              <a:rPr lang="en-US" sz="1600" dirty="0" smtClean="0">
                <a:solidFill>
                  <a:srgbClr val="000000"/>
                </a:solidFill>
                <a:latin typeface="Open Sans" charset="0"/>
                <a:cs typeface="Open Sans" charset="0"/>
                <a:sym typeface="Open Sans" charset="0"/>
              </a:rPr>
              <a:t>We have</a:t>
            </a:r>
            <a:r>
              <a:rPr lang="en-US" sz="1600" baseline="0" dirty="0" smtClean="0">
                <a:solidFill>
                  <a:srgbClr val="000000"/>
                </a:solidFill>
                <a:latin typeface="Open Sans" charset="0"/>
                <a:cs typeface="Open Sans" charset="0"/>
                <a:sym typeface="Open Sans" charset="0"/>
              </a:rPr>
              <a:t> designed the code so it works web pages, and have made it easy to use by anyone. All you have to do is copy and paste it into you your webpage editor</a:t>
            </a:r>
            <a:r>
              <a:rPr lang="en-US" sz="1600" dirty="0" smtClean="0">
                <a:solidFill>
                  <a:srgbClr val="000000"/>
                </a:solidFill>
                <a:latin typeface="Open Sans" charset="0"/>
                <a:cs typeface="Open Sans" charset="0"/>
                <a:sym typeface="Open Sans" charset="0"/>
              </a:rPr>
              <a:t>. We also work closely with institutions</a:t>
            </a:r>
            <a:r>
              <a:rPr lang="en-US" sz="1600" baseline="0" dirty="0" smtClean="0">
                <a:solidFill>
                  <a:srgbClr val="000000"/>
                </a:solidFill>
                <a:latin typeface="Open Sans" charset="0"/>
                <a:cs typeface="Open Sans" charset="0"/>
                <a:sym typeface="Open Sans" charset="0"/>
              </a:rPr>
              <a:t> to get the marking and placement of this right within their larger systems. </a:t>
            </a:r>
            <a:r>
              <a:rPr lang="en-US" sz="1600" dirty="0" smtClean="0">
                <a:solidFill>
                  <a:srgbClr val="000000"/>
                </a:solidFill>
                <a:latin typeface="Open Sans" charset="0"/>
                <a:cs typeface="Open Sans" charset="0"/>
                <a:sym typeface="Open Sans" charset="0"/>
              </a:rPr>
              <a:t> </a:t>
            </a:r>
            <a:endParaRPr lang="en-US" sz="1600" dirty="0">
              <a:solidFill>
                <a:srgbClr val="000000"/>
              </a:solidFill>
              <a:latin typeface="Open Sans" charset="0"/>
              <a:cs typeface="Open Sans" charset="0"/>
              <a:sym typeface="Open San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Calibri" charset="0"/>
              </a:rPr>
              <a:t>The</a:t>
            </a:r>
            <a:r>
              <a:rPr lang="en-US" baseline="0" dirty="0" smtClean="0">
                <a:latin typeface="Calibri" charset="0"/>
              </a:rPr>
              <a:t> three layers are operable around the world. As I mentioned before, all of our licenses have been designed and vetted by legal experts and aligned to international copyright laws. We have nearly 300 affiliates working to ensure legality and adoption of our tools in 79 countries.</a:t>
            </a:r>
            <a:endParaRPr lang="en-US" dirty="0">
              <a:latin typeface="Calibri" charset="0"/>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1pPr>
            <a:lvl2pPr marL="742950" indent="-28575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2pPr>
            <a:lvl3pPr marL="11430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3pPr>
            <a:lvl4pPr marL="16002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4pPr>
            <a:lvl5pPr marL="20574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5pPr>
            <a:lvl6pPr marL="25146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6pPr>
            <a:lvl7pPr marL="29718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7pPr>
            <a:lvl8pPr marL="34290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8pPr>
            <a:lvl9pPr marL="38862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9pPr>
          </a:lstStyle>
          <a:p>
            <a:pPr eaLnBrk="1" hangingPunct="1"/>
            <a:fld id="{5F5754A4-0ECF-BD44-9ABB-A4FE39D25538}" type="slidenum">
              <a:rPr lang="en-US" sz="1200"/>
              <a:pPr eaLnBrk="1" hangingPunct="1"/>
              <a:t>15</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We recently issued a SOTC report where Google</a:t>
            </a:r>
            <a:r>
              <a:rPr lang="en-US" sz="1800" baseline="0" dirty="0" smtClean="0"/>
              <a:t> generously gave us data regarding CC licensed works on the web. The conservative estimate today is that 882 million works exist under CC licenses or CC0.</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defRPr/>
            </a:pPr>
            <a:r>
              <a:rPr lang="en-US" dirty="0" smtClean="0">
                <a:latin typeface="Calibri" charset="0"/>
              </a:rPr>
              <a:t>And much these</a:t>
            </a:r>
            <a:r>
              <a:rPr lang="en-US" baseline="0" dirty="0" smtClean="0">
                <a:latin typeface="Calibri" charset="0"/>
              </a:rPr>
              <a:t> works are images, videos, songs, podcasts, government works, educational materials, scientific data, and more. </a:t>
            </a:r>
          </a:p>
          <a:p>
            <a:pPr eaLnBrk="1" hangingPunct="1">
              <a:defRPr/>
            </a:pPr>
            <a:endParaRPr lang="en-US" baseline="0" dirty="0" smtClean="0">
              <a:latin typeface="Calibri" charset="0"/>
            </a:endParaRPr>
          </a:p>
          <a:p>
            <a:pPr eaLnBrk="1" hangingPunct="1">
              <a:defRPr/>
            </a:pPr>
            <a:r>
              <a:rPr lang="en-US" baseline="0" dirty="0" smtClean="0">
                <a:latin typeface="Calibri" charset="0"/>
              </a:rPr>
              <a:t>The trend over the years indicates that more creators are allowing adaptations and commercial use than before. The details of these numbers are available online as part of the SOTC report: http://</a:t>
            </a:r>
            <a:r>
              <a:rPr lang="en-US" baseline="0" dirty="0" err="1" smtClean="0">
                <a:latin typeface="Calibri" charset="0"/>
              </a:rPr>
              <a:t>stateof.creativecommons.org</a:t>
            </a:r>
            <a:r>
              <a:rPr lang="en-US" baseline="0" dirty="0" smtClean="0">
                <a:latin typeface="Calibri" charset="0"/>
              </a:rPr>
              <a:t>/</a:t>
            </a:r>
            <a:endParaRPr lang="en-US" dirty="0" smtClean="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1pPr>
            <a:lvl2pPr marL="742950" indent="-28575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2pPr>
            <a:lvl3pPr marL="11430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3pPr>
            <a:lvl4pPr marL="16002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4pPr>
            <a:lvl5pPr marL="2057400" indent="-228600" eaLnBrk="0" hangingPunct="0">
              <a:defRPr sz="9600">
                <a:solidFill>
                  <a:srgbClr val="1F1018"/>
                </a:solidFill>
                <a:latin typeface="Akzidenz-Grotesk Pro Light" charset="0"/>
                <a:ea typeface="ヒラギノ角ゴ ProN W3" charset="0"/>
                <a:cs typeface="ヒラギノ角ゴ ProN W3" charset="0"/>
                <a:sym typeface="Akzidenz-Grotesk Pro Light" charset="0"/>
              </a:defRPr>
            </a:lvl5pPr>
            <a:lvl6pPr marL="25146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6pPr>
            <a:lvl7pPr marL="29718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7pPr>
            <a:lvl8pPr marL="34290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8pPr>
            <a:lvl9pPr marL="3886200" indent="-228600" eaLnBrk="0" fontAlgn="base" hangingPunct="0">
              <a:lnSpc>
                <a:spcPct val="90000"/>
              </a:lnSpc>
              <a:spcBef>
                <a:spcPct val="0"/>
              </a:spcBef>
              <a:spcAft>
                <a:spcPct val="0"/>
              </a:spcAft>
              <a:defRPr sz="9600">
                <a:solidFill>
                  <a:srgbClr val="1F1018"/>
                </a:solidFill>
                <a:latin typeface="Akzidenz-Grotesk Pro Light" charset="0"/>
                <a:ea typeface="ヒラギノ角ゴ ProN W3" charset="0"/>
                <a:cs typeface="ヒラギノ角ゴ ProN W3" charset="0"/>
                <a:sym typeface="Akzidenz-Grotesk Pro Light" charset="0"/>
              </a:defRPr>
            </a:lvl9pPr>
          </a:lstStyle>
          <a:p>
            <a:pPr eaLnBrk="1" hangingPunct="1"/>
            <a:fld id="{A5A17106-BD77-1546-9994-5D31E96EAF7E}" type="slidenum">
              <a:rPr lang="en-US" sz="1200"/>
              <a:pPr eaLnBrk="1" hangingPunct="1"/>
              <a:t>17</a:t>
            </a:fld>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indent="0">
              <a:buFontTx/>
              <a:buNone/>
            </a:pPr>
            <a:r>
              <a:rPr lang="en-US" sz="1800" dirty="0" smtClean="0"/>
              <a:t>Many millions of</a:t>
            </a:r>
            <a:r>
              <a:rPr lang="en-US" sz="1800" baseline="0" dirty="0" smtClean="0"/>
              <a:t> these works are works that have been released by institutions, especially institutions housing works of cultural heritage such as museums.</a:t>
            </a:r>
            <a:endParaRPr lang="en-US" sz="1800" dirty="0" smtClean="0"/>
          </a:p>
          <a:p>
            <a:pPr marL="0" indent="0">
              <a:buFontTx/>
              <a:buNone/>
            </a:pPr>
            <a:endParaRPr lang="en-US" sz="1800" dirty="0" smtClean="0"/>
          </a:p>
          <a:p>
            <a:pPr marL="0" indent="0">
              <a:buFontTx/>
              <a:buNone/>
            </a:pPr>
            <a:r>
              <a:rPr lang="en-US" sz="1800" dirty="0" smtClean="0"/>
              <a:t>Museums are using CC in a variety</a:t>
            </a:r>
            <a:r>
              <a:rPr lang="en-US" sz="1800" baseline="0" dirty="0" smtClean="0"/>
              <a:t> of </a:t>
            </a:r>
            <a:r>
              <a:rPr lang="en-US" sz="1800" dirty="0" smtClean="0"/>
              <a:t>ways</a:t>
            </a:r>
            <a:r>
              <a:rPr lang="en-US" sz="1800" baseline="0" dirty="0" smtClean="0"/>
              <a:t> and w</a:t>
            </a:r>
            <a:r>
              <a:rPr lang="en-US" sz="1800" dirty="0" smtClean="0"/>
              <a:t>e</a:t>
            </a:r>
            <a:r>
              <a:rPr lang="en-US" sz="1800" baseline="0" dirty="0" smtClean="0"/>
              <a:t> want to highlight several of those uses now. Mainly museums:</a:t>
            </a:r>
          </a:p>
          <a:p>
            <a:pPr marL="285750" indent="-285750">
              <a:buFontTx/>
              <a:buChar char="•"/>
            </a:pPr>
            <a:r>
              <a:rPr lang="en-US" sz="1800" baseline="0" dirty="0" smtClean="0"/>
              <a:t>Are </a:t>
            </a:r>
            <a:r>
              <a:rPr lang="en-US" sz="1800" dirty="0" smtClean="0"/>
              <a:t>Sharing their Digital Collections</a:t>
            </a:r>
            <a:r>
              <a:rPr lang="en-US" sz="1800" baseline="0" dirty="0" smtClean="0"/>
              <a:t> – whether those collections are made up of Images, Audio, Video – or a mixture of all three</a:t>
            </a:r>
          </a:p>
          <a:p>
            <a:pPr marL="285750" indent="-285750">
              <a:buFontTx/>
              <a:buChar char="•"/>
            </a:pPr>
            <a:r>
              <a:rPr lang="en-US" sz="1800" dirty="0" smtClean="0"/>
              <a:t>They are also Sharing Collection</a:t>
            </a:r>
            <a:r>
              <a:rPr lang="en-US" sz="1800" baseline="0" dirty="0" smtClean="0"/>
              <a:t> Records – catalog data about their collections</a:t>
            </a:r>
          </a:p>
          <a:p>
            <a:pPr marL="285750" indent="-285750">
              <a:buFontTx/>
              <a:buChar char="•"/>
            </a:pPr>
            <a:r>
              <a:rPr lang="en-US" sz="1800" baseline="0" dirty="0" smtClean="0"/>
              <a:t>And they are also engaging their communities of users, going above and beyond simply sharing their digital collections. They are actually encouraging certain reuses and participation around their collections.</a:t>
            </a:r>
          </a:p>
          <a:p>
            <a:pPr marL="285750" indent="-285750">
              <a:buFontTx/>
              <a:buChar char="•"/>
            </a:pPr>
            <a:endParaRPr lang="en-US" sz="1800" dirty="0" smtClean="0"/>
          </a:p>
          <a:p>
            <a:pPr marL="285750" indent="-285750">
              <a:buFontTx/>
              <a:buChar char="•"/>
            </a:pPr>
            <a:endParaRPr lang="en-US" sz="1800" dirty="0" smtClean="0"/>
          </a:p>
          <a:p>
            <a:pPr marL="285750" indent="-285750">
              <a:buFontTx/>
              <a:buChar char="•"/>
            </a:pP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18</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CC is the optimal choice for</a:t>
            </a:r>
            <a:r>
              <a:rPr lang="en-US" sz="1800" baseline="0" dirty="0" smtClean="0"/>
              <a:t> many museums when it comes to sharing their digital collections.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19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To</a:t>
            </a:r>
            <a:r>
              <a:rPr lang="en-US" sz="1800" baseline="0" dirty="0" smtClean="0"/>
              <a:t> facilitate safekeeping and widespread growth of the commons, we have developed a simple, standardized and legally robust set of tools that allows institutions and individuals to grant © permissions to their works. Before CC, there was no standardized way to do this.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z="1800" smtClean="0"/>
              <a:t>2</a:t>
            </a:fld>
            <a:endParaRPr lang="en-US" sz="1800"/>
          </a:p>
        </p:txBody>
      </p:sp>
    </p:spTree>
    <p:extLst>
      <p:ext uri="{BB962C8B-B14F-4D97-AF65-F5344CB8AC3E}">
        <p14:creationId xmlns:p14="http://schemas.microsoft.com/office/powerpoint/2010/main" val="33117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The Brooklyn Museum.</a:t>
            </a:r>
            <a:endParaRPr lang="en-US" sz="1800" dirty="0"/>
          </a:p>
          <a:p>
            <a:pPr marL="285750" indent="-285750">
              <a:buFontTx/>
              <a:buChar char="•"/>
            </a:pPr>
            <a:r>
              <a:rPr lang="en-US" sz="1800" baseline="0" dirty="0" smtClean="0"/>
              <a:t>The BM actually has a very interesting story behind its use of CC. BM’s mission has always been about growing community and visitor experience, so back in 2004 they wanted to extend that to their online presence. They decided to add the most restrictive CC license to images and text they owned on their website to encourage user engagement. They had a great experience, so in 2010, they decided to allow derivatives by moving to CC BY-NC. Having a further great experience, they moved to the most open license, CC BY. </a:t>
            </a:r>
          </a:p>
          <a:p>
            <a:pPr marL="285750" indent="-285750">
              <a:buFontTx/>
              <a:buChar char="•"/>
            </a:pPr>
            <a:r>
              <a:rPr lang="en-US" sz="1800" baseline="0" dirty="0" smtClean="0"/>
              <a:t>At the same time, BM had a vast collection of images of public domain works. They were going through the process of identifying the rights of each object in these images, and they opted to license the images under the default CC license policy for their website – which eventually became CC BY. </a:t>
            </a:r>
          </a:p>
          <a:p>
            <a:pPr marL="285750" indent="-285750">
              <a:buFontTx/>
              <a:buChar char="•"/>
            </a:pPr>
            <a:r>
              <a:rPr lang="en-US" sz="1800" baseline="0" dirty="0" smtClean="0"/>
              <a:t>Today, more than 10 years later, their entire website and the images therein are licensed CC BY, including the descriptive text for the images. And where the object contained in the image is in the public domain, they have identified that the image itself is also under “no known copyright restrictions” – in line with their contributions to Flickr Commons.</a:t>
            </a:r>
          </a:p>
        </p:txBody>
      </p:sp>
      <p:sp>
        <p:nvSpPr>
          <p:cNvPr id="4" name="Slide Number Placeholder 3"/>
          <p:cNvSpPr>
            <a:spLocks noGrp="1"/>
          </p:cNvSpPr>
          <p:nvPr>
            <p:ph type="sldNum" sz="quarter" idx="10"/>
          </p:nvPr>
        </p:nvSpPr>
        <p:spPr/>
        <p:txBody>
          <a:bodyPr/>
          <a:lstStyle/>
          <a:p>
            <a:fld id="{89F0D3AB-7FF9-814E-93F2-9CB08391943E}" type="slidenum">
              <a:rPr lang="en-US" smtClean="0"/>
              <a:t>20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here’s an example of an</a:t>
            </a:r>
            <a:r>
              <a:rPr lang="en-US" sz="1800" baseline="0" dirty="0" smtClean="0"/>
              <a:t> artifact, underneath which you can see a very clear rights statement that notes that the image is governed by a CC BY license. BM also offers some guidelines here for how to give attribution to BM. The license itself is clearly linked to the license deed so that a user may click on it and read exactly what they can and cannot do with the image.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21</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indent="0">
              <a:buFontTx/>
              <a:buNone/>
            </a:pPr>
            <a:r>
              <a:rPr lang="en-US" sz="1800" dirty="0" smtClean="0"/>
              <a:t>This</a:t>
            </a:r>
            <a:r>
              <a:rPr lang="en-US" sz="1800" baseline="0" dirty="0" smtClean="0"/>
              <a:t> second example I’m going to dive a bit more deeply into because of its international impact on museum sharing practices. The </a:t>
            </a:r>
            <a:r>
              <a:rPr lang="en-US" sz="1800" baseline="0" dirty="0" err="1" smtClean="0"/>
              <a:t>Rijskmuseum</a:t>
            </a:r>
            <a:r>
              <a:rPr lang="en-US" sz="1800" baseline="0" dirty="0" smtClean="0"/>
              <a:t> is the</a:t>
            </a:r>
            <a:endParaRPr lang="en-US" sz="1800" dirty="0" smtClean="0"/>
          </a:p>
          <a:p>
            <a:pPr marL="285750" indent="-285750">
              <a:buFontTx/>
              <a:buChar char="•"/>
            </a:pPr>
            <a:r>
              <a:rPr lang="en-US" sz="1800" dirty="0" smtClean="0"/>
              <a:t>Dutch National Museum in the The</a:t>
            </a:r>
            <a:r>
              <a:rPr lang="en-US" sz="1800" baseline="0" dirty="0" smtClean="0"/>
              <a:t> Netherlands, founded 1800, with a focus on art and history</a:t>
            </a:r>
          </a:p>
          <a:p>
            <a:pPr marL="285750" indent="-285750">
              <a:buFontTx/>
              <a:buChar char="•"/>
            </a:pPr>
            <a:r>
              <a:rPr lang="en-US" sz="1800" baseline="0" dirty="0" smtClean="0"/>
              <a:t>And it contains many of the original artworks of European masters such as Rembrandt and Vermeer, in addition to high resolution images of these and other original artworks</a:t>
            </a:r>
          </a:p>
          <a:p>
            <a:pPr marL="285750" indent="-285750">
              <a:buFontTx/>
              <a:buChar char="•"/>
            </a:pPr>
            <a:r>
              <a:rPr lang="en-US" sz="1800" baseline="0" dirty="0" smtClean="0"/>
              <a:t>For 10 years, from 2003-2013, much of the physical museum was closed for renovations, but it had 1 million physical items that it wanted to exhibit in some way – so the museum decided to release 150,000 images of its public domain collection to the public</a:t>
            </a:r>
          </a:p>
          <a:p>
            <a:pPr marL="285750" indent="-285750">
              <a:buFontTx/>
              <a:buChar char="•"/>
            </a:pPr>
            <a:r>
              <a:rPr lang="en-US" sz="1800" baseline="0" dirty="0" smtClean="0"/>
              <a:t>At first the museum was hesitant, but their marketing </a:t>
            </a:r>
            <a:r>
              <a:rPr lang="en-US" sz="1800" baseline="0" dirty="0" err="1" smtClean="0"/>
              <a:t>dept</a:t>
            </a:r>
            <a:r>
              <a:rPr lang="en-US" sz="1800" baseline="0" dirty="0" smtClean="0"/>
              <a:t> really pushed for release of the images, arguing that they had to keep the public engaged throughout the renovation period and that it would also be a way to extend the reach of the museum beyond the small space it had to showcase during this period of time.</a:t>
            </a:r>
          </a:p>
        </p:txBody>
      </p:sp>
      <p:sp>
        <p:nvSpPr>
          <p:cNvPr id="4" name="Slide Number Placeholder 3"/>
          <p:cNvSpPr>
            <a:spLocks noGrp="1"/>
          </p:cNvSpPr>
          <p:nvPr>
            <p:ph type="sldNum" sz="quarter" idx="10"/>
          </p:nvPr>
        </p:nvSpPr>
        <p:spPr/>
        <p:txBody>
          <a:bodyPr/>
          <a:lstStyle/>
          <a:p>
            <a:fld id="{89F0D3AB-7FF9-814E-93F2-9CB08391943E}" type="slidenum">
              <a:rPr lang="en-US" smtClean="0"/>
              <a:t>22</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they did</a:t>
            </a:r>
            <a:r>
              <a:rPr lang="en-US" sz="1800" baseline="0" dirty="0" smtClean="0"/>
              <a:t> it. They released 150,000 high resolution images as large as 200MB into the public domain using CC0. They abided by the principle of unrestricted access to the digital public domain – as in the U.S., faithful digital reproductions of PD works are considered PD in Europe. </a:t>
            </a:r>
          </a:p>
          <a:p>
            <a:endParaRPr lang="en-US" sz="1800" baseline="0" dirty="0" smtClean="0"/>
          </a:p>
          <a:p>
            <a:r>
              <a:rPr lang="en-US" sz="1800" baseline="0" dirty="0" smtClean="0"/>
              <a:t>Their reasons for using CC were numerous. As mentioned, the museum really saw the release of images as a:</a:t>
            </a:r>
          </a:p>
          <a:p>
            <a:pPr marL="285750" indent="-285750">
              <a:buFontTx/>
              <a:buChar char="•"/>
            </a:pPr>
            <a:r>
              <a:rPr lang="en-US" sz="1800" baseline="0" dirty="0" smtClean="0"/>
              <a:t>Promotional tool to extend the museum’s reach beyond its own website to other platforms, such as: Wikipedia and educational sites (</a:t>
            </a:r>
            <a:r>
              <a:rPr lang="en-US" sz="1800" baseline="0" dirty="0" err="1" smtClean="0"/>
              <a:t>artstor</a:t>
            </a:r>
            <a:r>
              <a:rPr lang="en-US" sz="1800" baseline="0" dirty="0" smtClean="0"/>
              <a:t>), </a:t>
            </a:r>
          </a:p>
          <a:p>
            <a:pPr marL="285750" indent="-285750">
              <a:buFontTx/>
              <a:buChar char="•"/>
            </a:pPr>
            <a:r>
              <a:rPr lang="en-US" sz="1800" dirty="0" smtClean="0"/>
              <a:t>Educate</a:t>
            </a:r>
            <a:r>
              <a:rPr lang="en-US" sz="1800" baseline="0" dirty="0" smtClean="0"/>
              <a:t> public about its collection via true color images, accurate metadata</a:t>
            </a:r>
          </a:p>
          <a:p>
            <a:pPr marL="285750" indent="-285750">
              <a:buFontTx/>
              <a:buChar char="•"/>
            </a:pPr>
            <a:r>
              <a:rPr lang="en-US" sz="1800" baseline="0" dirty="0" smtClean="0"/>
              <a:t>They wanted the public to engage with more than what they had on display, which even when the museum was open at full capacity was only ever 8,000 objects out of its 1 million </a:t>
            </a:r>
          </a:p>
          <a:p>
            <a:pPr marL="285750" indent="-285750">
              <a:buFontTx/>
              <a:buChar char="•"/>
            </a:pPr>
            <a:r>
              <a:rPr lang="en-US" sz="1800" baseline="0" dirty="0" smtClean="0"/>
              <a:t>(And lastly, at this time) many Unofficial digital representations of the R’s works were floating around on the web, which people confused with the R’s own collection. For example: People didn’t believe that the R possessed the originals, or they believed that the poor digital versions were R’s.</a:t>
            </a:r>
          </a:p>
          <a:p>
            <a:pPr marL="742950" lvl="1" indent="-285750">
              <a:buFontTx/>
              <a:buChar char="•"/>
            </a:pPr>
            <a:r>
              <a:rPr lang="en-US" sz="1800" baseline="0" dirty="0" smtClean="0"/>
              <a:t>Museum staff decided that they would rather people use museum’s official high quality images than bad reproductions which would be associated with the museum.</a:t>
            </a:r>
          </a:p>
          <a:p>
            <a:pPr marL="285750" indent="-285750">
              <a:buFontTx/>
              <a:buChar char="•"/>
            </a:pPr>
            <a:endParaRPr lang="en-US" sz="1800" baseline="0" dirty="0" smtClean="0"/>
          </a:p>
          <a:p>
            <a:pPr marL="0" indent="0">
              <a:buFontTx/>
              <a:buNone/>
            </a:pPr>
            <a:endParaRPr lang="en-US" sz="1800" baseline="0" dirty="0" smtClean="0"/>
          </a:p>
          <a:p>
            <a:pPr marL="0" indent="0">
              <a:buFontTx/>
              <a:buNone/>
            </a:pPr>
            <a:endParaRPr lang="en-US" sz="1800" dirty="0" smtClean="0"/>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23</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indent="0">
              <a:buFontTx/>
              <a:buNone/>
            </a:pPr>
            <a:r>
              <a:rPr lang="en-US" sz="1800" baseline="0" dirty="0" smtClean="0"/>
              <a:t>So each image’s rights info links to the CC0 deed, which explains that the R dedicates the image to the public domain by waiving any rights it may have, since it does not claim copyright on images of its PD collection.</a:t>
            </a:r>
          </a:p>
          <a:p>
            <a:pPr marL="0" indent="0">
              <a:buFontTx/>
              <a:buNone/>
            </a:pPr>
            <a:endParaRPr lang="en-US" sz="1800" baseline="0" dirty="0" smtClean="0"/>
          </a:p>
          <a:p>
            <a:pPr marL="0" indent="0">
              <a:buFontTx/>
              <a:buNone/>
            </a:pPr>
            <a:r>
              <a:rPr lang="en-US" sz="1800" baseline="0" dirty="0" smtClean="0"/>
              <a:t>Process (by which the R released its PD collection is well documented..)</a:t>
            </a:r>
          </a:p>
          <a:p>
            <a:pPr marL="285750" indent="-285750">
              <a:buFontTx/>
              <a:buChar char="•"/>
            </a:pPr>
            <a:r>
              <a:rPr lang="en-US" sz="1800" baseline="0" dirty="0" smtClean="0"/>
              <a:t>Decision was not made overnight… it took many small steps and internal/external conversations among staff and organizations, including Creative Commons, who was involved from the beginning.. To result in this release of images</a:t>
            </a:r>
          </a:p>
          <a:p>
            <a:pPr marL="285750" indent="-285750">
              <a:buFontTx/>
              <a:buChar char="•"/>
            </a:pPr>
            <a:r>
              <a:rPr lang="en-US" sz="1800" baseline="0" dirty="0" smtClean="0"/>
              <a:t>Digital collection </a:t>
            </a:r>
            <a:r>
              <a:rPr lang="en-US" sz="1800" baseline="0" dirty="0" err="1" smtClean="0"/>
              <a:t>dept</a:t>
            </a:r>
            <a:r>
              <a:rPr lang="en-US" sz="1800" baseline="0" dirty="0" smtClean="0"/>
              <a:t> took on a pioneering role: added separate rights tab to their collection </a:t>
            </a:r>
            <a:r>
              <a:rPr lang="en-US" sz="1800" baseline="0" dirty="0" err="1" smtClean="0"/>
              <a:t>mgmt</a:t>
            </a:r>
            <a:r>
              <a:rPr lang="en-US" sz="1800" baseline="0" dirty="0" smtClean="0"/>
              <a:t> system; marked the beginning of a shift in strategy</a:t>
            </a:r>
            <a:endParaRPr lang="en-US" sz="1800" dirty="0" smtClean="0"/>
          </a:p>
          <a:p>
            <a:pPr marL="0" indent="0">
              <a:buFontTx/>
              <a:buNone/>
            </a:pPr>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24</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Issues (many issues were considered, including)</a:t>
            </a:r>
          </a:p>
          <a:p>
            <a:pPr marL="285750" indent="-285750">
              <a:buFontTx/>
              <a:buChar char="•"/>
            </a:pPr>
            <a:r>
              <a:rPr lang="en-US" sz="1800" dirty="0" smtClean="0"/>
              <a:t>Cost to digitization, preservation, storing, cataloging</a:t>
            </a:r>
          </a:p>
          <a:p>
            <a:pPr marL="285750" indent="-285750">
              <a:buFontTx/>
              <a:buChar char="•"/>
            </a:pPr>
            <a:r>
              <a:rPr lang="en-US" sz="1800" dirty="0" smtClean="0"/>
              <a:t>And the loss of a Potential source of income – licensing fees of high res images</a:t>
            </a:r>
            <a:r>
              <a:rPr lang="en-US" sz="1800" baseline="0" dirty="0" smtClean="0"/>
              <a:t> </a:t>
            </a:r>
            <a:r>
              <a:rPr lang="en-US" sz="1800" baseline="0" dirty="0" err="1" smtClean="0"/>
              <a:t>esp</a:t>
            </a:r>
            <a:r>
              <a:rPr lang="en-US" sz="1800" baseline="0" dirty="0" smtClean="0"/>
              <a:t> for merchandizing, which a lot of museums do.</a:t>
            </a:r>
          </a:p>
          <a:p>
            <a:pPr marL="0" indent="0">
              <a:buFontTx/>
              <a:buNone/>
            </a:pPr>
            <a:endParaRPr lang="en-US" sz="1800" baseline="0" dirty="0" smtClean="0"/>
          </a:p>
          <a:p>
            <a:pPr marL="0" indent="0">
              <a:buFontTx/>
              <a:buNone/>
            </a:pPr>
            <a:r>
              <a:rPr lang="en-US" sz="1800" baseline="0" dirty="0" smtClean="0"/>
              <a:t>So here’s a rough timeline of their process. Interestingly, their move to release their images resulted in greater sales of the images. </a:t>
            </a:r>
          </a:p>
          <a:p>
            <a:pPr marL="285750" indent="-285750">
              <a:buFontTx/>
              <a:buChar char="•"/>
            </a:pPr>
            <a:r>
              <a:rPr lang="en-US" sz="1800" dirty="0" smtClean="0"/>
              <a:t>In 2010, they had no</a:t>
            </a:r>
            <a:r>
              <a:rPr lang="en-US" sz="1800" baseline="0" dirty="0" smtClean="0"/>
              <a:t> images available for free, this was before the museum’s OA policy. Revenue was actually the least amount than the following years once OA policy was put into place</a:t>
            </a:r>
          </a:p>
          <a:p>
            <a:pPr marL="285750" indent="-285750">
              <a:buFontTx/>
              <a:buChar char="•"/>
            </a:pPr>
            <a:r>
              <a:rPr lang="en-US" sz="1800" baseline="0" dirty="0" smtClean="0"/>
              <a:t>2011: Initial hybrid approach to revenue stream:</a:t>
            </a:r>
            <a:r>
              <a:rPr lang="en-US" sz="1800" baseline="0" dirty="0"/>
              <a:t> </a:t>
            </a:r>
            <a:r>
              <a:rPr lang="en-US" sz="1800" baseline="0" dirty="0" smtClean="0"/>
              <a:t>2 sized images (4500px) for free, 40 euro for 200MB masters; Revenue more than in 2010</a:t>
            </a:r>
          </a:p>
          <a:p>
            <a:pPr marL="285750" indent="-285750">
              <a:buFontTx/>
              <a:buChar char="•"/>
            </a:pPr>
            <a:r>
              <a:rPr lang="en-US" sz="1800" baseline="0" dirty="0" smtClean="0"/>
              <a:t>2012: they moved to CC0 for the 4500px images, and they saw a substantial increase in sales, 181,000 euro – but still only .2% of museum’s total revenue. This was more than enough to cover the total cost of employees for that year (100k euro)</a:t>
            </a:r>
          </a:p>
          <a:p>
            <a:pPr marL="742950" lvl="1" indent="-285750">
              <a:buFontTx/>
              <a:buChar char="•"/>
            </a:pPr>
            <a:r>
              <a:rPr lang="en-US" sz="1800" baseline="0" dirty="0" smtClean="0"/>
              <a:t>Found that admin cost of process image requests was higher for individual requests and less for entities that requested bulk access to a collection</a:t>
            </a:r>
          </a:p>
          <a:p>
            <a:pPr marL="285750" indent="-285750">
              <a:buFontTx/>
              <a:buChar char="•"/>
            </a:pPr>
            <a:r>
              <a:rPr lang="en-US" sz="1800" baseline="0" dirty="0" smtClean="0"/>
              <a:t>2013: despite steady increase in revenue they decided to do away with the tiered offerings and release all files of all resolutions under CC0, and instead refocus their resources and efforts to generate project funding from art foundations that would digitize entire collections </a:t>
            </a:r>
          </a:p>
          <a:p>
            <a:pPr marL="742950" lvl="1" indent="-285750">
              <a:buFontTx/>
              <a:buChar char="•"/>
            </a:pPr>
            <a:r>
              <a:rPr lang="en-US" sz="1800" baseline="0" dirty="0" smtClean="0"/>
              <a:t>They felt Admin costs were much lower for bulk digitization; image sales were a relatively small percentage of the museum’s overall revenue; so did away with it in favor of currying good will with the public and using CC as promotional and educational tool</a:t>
            </a:r>
          </a:p>
        </p:txBody>
      </p:sp>
      <p:sp>
        <p:nvSpPr>
          <p:cNvPr id="4" name="Slide Number Placeholder 3"/>
          <p:cNvSpPr>
            <a:spLocks noGrp="1"/>
          </p:cNvSpPr>
          <p:nvPr>
            <p:ph type="sldNum" sz="quarter" idx="10"/>
          </p:nvPr>
        </p:nvSpPr>
        <p:spPr/>
        <p:txBody>
          <a:bodyPr/>
          <a:lstStyle/>
          <a:p>
            <a:fld id="{89F0D3AB-7FF9-814E-93F2-9CB08391943E}" type="slidenum">
              <a:rPr lang="en-US" smtClean="0"/>
              <a:t>25</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this is a graph showing the increase in revenue</a:t>
            </a:r>
            <a:r>
              <a:rPr lang="en-US" sz="1800" baseline="0" dirty="0" smtClean="0"/>
              <a:t> since they started releasing images first under CC BY, and then CC0 in 2012.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the Results</a:t>
            </a:r>
            <a:r>
              <a:rPr lang="en-US" sz="1800" baseline="0" dirty="0" smtClean="0"/>
              <a:t> of releasing 150,000 images into the public domain increased the museum’s exposure, </a:t>
            </a:r>
            <a:r>
              <a:rPr lang="en-US" sz="1800" baseline="0" dirty="0" err="1" smtClean="0"/>
              <a:t>esp</a:t>
            </a:r>
            <a:r>
              <a:rPr lang="en-US" sz="1800" baseline="0" dirty="0" smtClean="0"/>
              <a:t> during a time when much of the physical museum was closed. It definitely promoted the museum well beyond existing staff capabilities and the reach of the museum was international, not just local as it might have been during this time. </a:t>
            </a: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latin typeface="Helvetica Neue"/>
                <a:cs typeface="Helvetica Neue"/>
              </a:rPr>
              <a:t>It curried a</a:t>
            </a:r>
            <a:r>
              <a:rPr lang="en-US" sz="1800" baseline="0" dirty="0" smtClean="0">
                <a:latin typeface="Helvetica Neue"/>
                <a:cs typeface="Helvetica Neue"/>
              </a:rPr>
              <a:t> lot of good will with the public but also </a:t>
            </a:r>
            <a:r>
              <a:rPr lang="en-US" sz="1800" dirty="0" smtClean="0">
                <a:latin typeface="Helvetica Neue"/>
                <a:cs typeface="Helvetica Neue"/>
              </a:rPr>
              <a:t>New audiences</a:t>
            </a:r>
            <a:r>
              <a:rPr lang="en-US" sz="1800" baseline="0" dirty="0" smtClean="0">
                <a:latin typeface="Helvetica Neue"/>
                <a:cs typeface="Helvetica Neue"/>
              </a:rPr>
              <a:t> with developers, designers, and their social networks. </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latin typeface="Helvetica Neue"/>
                <a:cs typeface="Helvetica Neue"/>
              </a:rPr>
              <a:t>The R was featured in several “museum of the future” case studies, they were invited to conference panels, and were covered by international media (</a:t>
            </a:r>
            <a:r>
              <a:rPr lang="en-US" sz="1800" baseline="0" dirty="0" err="1" smtClean="0">
                <a:latin typeface="Helvetica Neue"/>
                <a:cs typeface="Helvetica Neue"/>
              </a:rPr>
              <a:t>nytimes</a:t>
            </a:r>
            <a:r>
              <a:rPr lang="en-US" sz="1800" baseline="0" dirty="0" smtClean="0">
                <a:latin typeface="Helvetica Neue"/>
                <a:cs typeface="Helvetica Neue"/>
              </a:rPr>
              <a:t>) even while closed (2003-2013)</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latin typeface="Helvetica Neue"/>
                <a:cs typeface="Helvetica Neue"/>
              </a:rPr>
              <a:t>And</a:t>
            </a:r>
            <a:r>
              <a:rPr lang="en-US" sz="1800" baseline="0" dirty="0" smtClean="0">
                <a:latin typeface="Helvetica Neue"/>
                <a:cs typeface="Helvetica Neue"/>
              </a:rPr>
              <a:t> perhaps importantly for the museum staff themselves, it </a:t>
            </a:r>
            <a:r>
              <a:rPr lang="en-US" sz="1800" dirty="0" smtClean="0">
                <a:latin typeface="Helvetica Neue"/>
                <a:cs typeface="Helvetica Neue"/>
              </a:rPr>
              <a:t>Resulted in </a:t>
            </a:r>
            <a:r>
              <a:rPr lang="en-US" sz="1800" dirty="0" err="1" smtClean="0">
                <a:latin typeface="Helvetica Neue"/>
                <a:cs typeface="Helvetica Neue"/>
              </a:rPr>
              <a:t>restrategizing</a:t>
            </a:r>
            <a:r>
              <a:rPr lang="en-US" sz="1800" dirty="0" smtClean="0">
                <a:latin typeface="Helvetica Neue"/>
                <a:cs typeface="Helvetica Neue"/>
              </a:rPr>
              <a:t> around funding – to</a:t>
            </a:r>
            <a:r>
              <a:rPr lang="en-US" sz="1800" baseline="0" dirty="0" smtClean="0">
                <a:latin typeface="Helvetica Neue"/>
                <a:cs typeface="Helvetica Neue"/>
              </a:rPr>
              <a:t> run more</a:t>
            </a:r>
            <a:r>
              <a:rPr lang="en-US" sz="1800" dirty="0" smtClean="0">
                <a:latin typeface="Helvetica Neue"/>
                <a:cs typeface="Helvetica Neue"/>
              </a:rPr>
              <a:t> cost-effective programs</a:t>
            </a:r>
            <a:endParaRPr lang="en-US" sz="1800" baseline="0" dirty="0" smtClean="0">
              <a:latin typeface="Helvetica Neue"/>
              <a:cs typeface="Helvetica Neue"/>
            </a:endParaRP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latin typeface="Helvetica Neue"/>
                <a:cs typeface="Helvetica Neue"/>
              </a:rPr>
              <a:t>And when asked whether they Would they do it again? Staff were very much in the affirmative, that they would do it even faster had they known the results.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Helvetica Neue"/>
                <a:cs typeface="Helvetica Neue"/>
              </a:rPr>
              <a:t>--</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Move from CC BY to PD aligned</a:t>
            </a:r>
            <a:r>
              <a:rPr lang="en-US" sz="1800" baseline="0" dirty="0" smtClean="0"/>
              <a:t> to museum goals/principle and was practical</a:t>
            </a:r>
          </a:p>
          <a:p>
            <a:pPr marL="742950" marR="0" lvl="1"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Believed in PD access to PD works</a:t>
            </a:r>
          </a:p>
          <a:p>
            <a:pPr marL="742950" marR="0" lvl="1"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Impossible and undesirable for museum staff to police attributions every time an image is used</a:t>
            </a: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endParaRPr lang="en-US" sz="1800" dirty="0" smtClean="0">
              <a:latin typeface="Helvetica Neue"/>
              <a:cs typeface="Helvetica Neue"/>
            </a:endParaRPr>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27</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AUDIO</a:t>
            </a:r>
          </a:p>
          <a:p>
            <a:r>
              <a:rPr lang="en-US" sz="1800" dirty="0" smtClean="0"/>
              <a:t>So this next example is focused on licensing</a:t>
            </a:r>
            <a:r>
              <a:rPr lang="en-US" sz="1800" baseline="0" dirty="0" smtClean="0"/>
              <a:t> audio for reuse. The Isabella Stewart Gardner museum was one of the first major museums to adopt CC. The museum is based in Boston and they are known for their music program, lectures, symposia, and artist-in-residence educational programs. They have a weekly concert series every Sunday, and prior to adopting CC, only a few people would be able to attend these amazing performances by master musicians given the limitations of the physical space.</a:t>
            </a:r>
          </a:p>
          <a:p>
            <a:pPr marL="285750" indent="-285750">
              <a:buFontTx/>
              <a:buChar char="•"/>
            </a:pPr>
            <a:r>
              <a:rPr lang="en-US" sz="1800" baseline="0" dirty="0" smtClean="0"/>
              <a:t>The director and curator of the music series wanted to find a way to share recordings with the public, </a:t>
            </a:r>
            <a:r>
              <a:rPr lang="en-US" sz="1800" baseline="0" dirty="0" err="1" smtClean="0"/>
              <a:t>esp</a:t>
            </a:r>
            <a:r>
              <a:rPr lang="en-US" sz="1800" baseline="0" dirty="0" smtClean="0"/>
              <a:t> those who couldn’t the series, or who lived too far away to, so they adopted the CC BY-NC-ND license. </a:t>
            </a:r>
          </a:p>
          <a:p>
            <a:pPr marL="285750" indent="-285750">
              <a:buFontTx/>
              <a:buChar char="•"/>
            </a:pPr>
            <a:r>
              <a:rPr lang="en-US" sz="1800" baseline="0" dirty="0" smtClean="0"/>
              <a:t>In this case, they opted for the most restrictive license as a first step into the sharing world (this was also several years ago) because their purpose was simply to distribute the podcast as widely as possible. They weren’t as interested in encouraging derivative uses; they simply wanted more people downloading and listening to the podcast.</a:t>
            </a:r>
          </a:p>
          <a:p>
            <a:pPr marL="285750" indent="-285750">
              <a:buFontTx/>
              <a:buChar char="•"/>
            </a:pPr>
            <a:r>
              <a:rPr lang="en-US" sz="1800" baseline="0" dirty="0" smtClean="0"/>
              <a:t>CC as a promotional was a success – within the first 6 weeks they had 40,000 downloads from 83 countries, and they were able to reach hundreds of thousands of more people than had they not explicitly made the podcast available for download under the clear conditions of the license.</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28</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“The audio files contained in our podcasts and music library are given to you under a </a:t>
            </a:r>
            <a:r>
              <a:rPr lang="en-US" sz="1800" dirty="0" smtClean="0">
                <a:hlinkClick r:id="rId3"/>
              </a:rPr>
              <a:t>Creative Commons license</a:t>
            </a:r>
            <a:r>
              <a:rPr lang="en-US" sz="1800" dirty="0" smtClean="0"/>
              <a:t>”</a:t>
            </a:r>
          </a:p>
          <a:p>
            <a:r>
              <a:rPr lang="en-US" sz="1800" dirty="0" smtClean="0"/>
              <a:t>* In addition</a:t>
            </a:r>
            <a:r>
              <a:rPr lang="en-US" sz="1800" baseline="0" dirty="0" smtClean="0"/>
              <a:t> to The Concert podcast, they have other podcasts and a music library also available for download and sharing.</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29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baseline="0" dirty="0" smtClean="0"/>
              <a:t>CC filled the gap between “all rights reserved” and the public domain. Before CC, an institution could either reserve all rights or give them all way. With CC, an institution can now maintain its copyright, while granting certain reuse permissions to the public. </a:t>
            </a:r>
          </a:p>
        </p:txBody>
      </p:sp>
      <p:sp>
        <p:nvSpPr>
          <p:cNvPr id="4" name="Slide Number Placeholder 3"/>
          <p:cNvSpPr>
            <a:spLocks noGrp="1"/>
          </p:cNvSpPr>
          <p:nvPr>
            <p:ph type="sldNum" sz="quarter" idx="10"/>
          </p:nvPr>
        </p:nvSpPr>
        <p:spPr/>
        <p:txBody>
          <a:bodyPr/>
          <a:lstStyle/>
          <a:p>
            <a:fld id="{89F0D3AB-7FF9-814E-93F2-9CB08391943E}" type="slidenum">
              <a:rPr lang="en-US" smtClean="0"/>
              <a:t>3</a:t>
            </a:fld>
            <a:endParaRPr lang="en-US"/>
          </a:p>
        </p:txBody>
      </p:sp>
    </p:spTree>
    <p:extLst>
      <p:ext uri="{BB962C8B-B14F-4D97-AF65-F5344CB8AC3E}">
        <p14:creationId xmlns:p14="http://schemas.microsoft.com/office/powerpoint/2010/main" val="27328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We interviewed</a:t>
            </a:r>
            <a:r>
              <a:rPr lang="en-US" sz="1800" baseline="0" dirty="0" smtClean="0"/>
              <a:t> the director several years ago, and she said that … </a:t>
            </a:r>
          </a:p>
          <a:p>
            <a:r>
              <a:rPr lang="en-US" sz="1800" baseline="0" dirty="0" smtClean="0"/>
              <a:t>One caveat is that we have not revisited the Gardner museum staff in a while, so it would be interesting to reconnect with them to get an update on the numbers of downloads and also whether they might consider moving to a different license, especially because if they moved to a more open license, the museum’s audio could be featured on Wikipedia, which would result in even more exposure and promotion for the podcast, but also the museum. </a:t>
            </a:r>
          </a:p>
          <a:p>
            <a:endParaRPr lang="en-US" sz="1800" baseline="0" dirty="0" smtClean="0"/>
          </a:p>
          <a:p>
            <a:r>
              <a:rPr lang="en-US" sz="1800" baseline="0" dirty="0" smtClean="0"/>
              <a:t>So that’s one important thing to consider - Wikipedia only allows content that is CC BY-SA or more open.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Helvetica Neue"/>
                <a:cs typeface="Helvetica Neue"/>
              </a:rPr>
              <a:t>VIDEO +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latin typeface="Helvetica Neue"/>
                <a:cs typeface="Helvetica Neue"/>
              </a:rPr>
              <a:t>So we’ve gone</a:t>
            </a:r>
            <a:r>
              <a:rPr lang="en-US" sz="1800" baseline="0" dirty="0" smtClean="0">
                <a:latin typeface="Helvetica Neue"/>
                <a:cs typeface="Helvetica Neue"/>
              </a:rPr>
              <a:t> examples of image and audio collections – this museum the </a:t>
            </a:r>
            <a:r>
              <a:rPr lang="en-US" sz="1800" baseline="0" dirty="0" err="1" smtClean="0">
                <a:latin typeface="Helvetica Neue"/>
                <a:cs typeface="Helvetica Neue"/>
              </a:rPr>
              <a:t>Statens</a:t>
            </a:r>
            <a:r>
              <a:rPr lang="en-US" sz="1800" baseline="0" dirty="0" smtClean="0">
                <a:latin typeface="Helvetica Neue"/>
                <a:cs typeface="Helvetica Neue"/>
              </a:rPr>
              <a:t> Museum </a:t>
            </a:r>
            <a:r>
              <a:rPr lang="en-US" sz="1800" baseline="0" dirty="0" err="1" smtClean="0">
                <a:latin typeface="Helvetica Neue"/>
                <a:cs typeface="Helvetica Neue"/>
              </a:rPr>
              <a:t>Kunst</a:t>
            </a:r>
            <a:r>
              <a:rPr lang="en-US" sz="1800" baseline="0" dirty="0" smtClean="0">
                <a:latin typeface="Helvetica Neue"/>
                <a:cs typeface="Helvetica Neue"/>
              </a:rPr>
              <a:t> which is otherwise known as the</a:t>
            </a:r>
            <a:endParaRPr lang="en-US" sz="1800" dirty="0" smtClean="0">
              <a:latin typeface="Helvetica Neue"/>
              <a:cs typeface="Helvetica Neue"/>
            </a:endParaRP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latin typeface="Helvetica Neue"/>
                <a:cs typeface="Helvetica Neue"/>
              </a:rPr>
              <a:t>National Gallery of Denmark in Copenhagen;</a:t>
            </a:r>
            <a:r>
              <a:rPr lang="en-US" sz="1800" baseline="0" dirty="0" smtClean="0">
                <a:latin typeface="Helvetica Neue"/>
                <a:cs typeface="Helvetica Neue"/>
              </a:rPr>
              <a:t> </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latin typeface="Helvetica Neue"/>
                <a:cs typeface="Helvetica Neue"/>
              </a:rPr>
              <a:t>Has also released videos using CC, in addition to images of </a:t>
            </a:r>
            <a:r>
              <a:rPr lang="en-US" sz="1800" dirty="0" smtClean="0"/>
              <a:t>Danish, Nordic and European art that are in the Public Domain; </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SMK’s goal was to make their collection not</a:t>
            </a:r>
            <a:r>
              <a:rPr lang="en-US" sz="1800" baseline="0" dirty="0" smtClean="0"/>
              <a:t> just </a:t>
            </a:r>
            <a:r>
              <a:rPr lang="en-US" sz="1800" dirty="0" smtClean="0"/>
              <a:t>widely available</a:t>
            </a:r>
            <a:r>
              <a:rPr lang="en-US" sz="1800" baseline="0" dirty="0" smtClean="0"/>
              <a:t> as possible, but to make their collections and research available in a way that would result in new discoveries, relations and meanings by users and researchers</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Like the BM, they ended up moving from more restrictive to more open when it came to license choice. A large part of of that move came because of</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The Google art Project which they joined in 2011. They realized they were giving use rights of images to a private company, so they could no longer justify charging public for same rights. This resulted in a pilot project where they released 100 educational videos and 160 high res image files, some up to 440 </a:t>
            </a:r>
            <a:r>
              <a:rPr lang="en-US" sz="1800" baseline="0" dirty="0" err="1" smtClean="0"/>
              <a:t>mb</a:t>
            </a:r>
            <a:r>
              <a:rPr lang="en-US" sz="1800" baseline="0" dirty="0" smtClean="0"/>
              <a:t>, under CC BY.</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Eventually they moved to CC0 for their public domain images.</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Because they opted for CC0 and CC BY, their images and videos are able to be featured on Wikipedia</a:t>
            </a: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"When SMK releases images of 160 artworks under CC BY, it means that we in Wikipedia (as well as the other Wikimedia projects) are able to write better articles about both the artists, the </a:t>
            </a:r>
            <a:r>
              <a:rPr lang="en-US" sz="1800" dirty="0" err="1" smtClean="0"/>
              <a:t>artwosks</a:t>
            </a:r>
            <a:r>
              <a:rPr lang="en-US" sz="1800" dirty="0" smtClean="0"/>
              <a:t>, and the motifs. One example: In 1646, Jan van </a:t>
            </a:r>
            <a:r>
              <a:rPr lang="en-US" sz="1800" dirty="0" err="1" smtClean="0"/>
              <a:t>Goyen</a:t>
            </a:r>
            <a:r>
              <a:rPr lang="en-US" sz="1800" dirty="0" smtClean="0"/>
              <a:t> painted a prospect of the city of Arnhem. This image is not only fit to illustrate the article about van </a:t>
            </a:r>
            <a:r>
              <a:rPr lang="en-US" sz="1800" dirty="0" err="1" smtClean="0"/>
              <a:t>Goyen</a:t>
            </a:r>
            <a:r>
              <a:rPr lang="en-US" sz="1800" dirty="0" smtClean="0"/>
              <a:t>, but also the one about Arnhem, 1646, tonal landscape painting, and </a:t>
            </a:r>
            <a:r>
              <a:rPr lang="en-US" sz="1800" dirty="0" err="1" smtClean="0"/>
              <a:t>tulipomania</a:t>
            </a:r>
            <a:r>
              <a:rPr lang="en-US" sz="1800" dirty="0" smtClean="0"/>
              <a:t> - not just in Danish, but in all the languages that Wikipedia is available in. Furthermore, images and texts can be reused elsewhere on the Internet to the benefit of many more users." </a:t>
            </a:r>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31</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here’s an example of one image for their collection, and you’ll see public domain and download link there. They also</a:t>
            </a:r>
            <a:r>
              <a:rPr lang="en-US" sz="1800" baseline="0" dirty="0" smtClean="0"/>
              <a:t> offer bulk download of their image files.</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32</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This is the same image as</a:t>
            </a:r>
            <a:r>
              <a:rPr lang="en-US" sz="1800" baseline="0" dirty="0" smtClean="0"/>
              <a:t> part of the </a:t>
            </a:r>
            <a:r>
              <a:rPr lang="en-US" sz="1800" dirty="0" smtClean="0"/>
              <a:t>Google art project, also under the same CC0 terms.</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33</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And this is their</a:t>
            </a:r>
            <a:r>
              <a:rPr lang="en-US" sz="1800" baseline="0" dirty="0" smtClean="0"/>
              <a:t> YouTube channel where they are making available videos about these images under CC BY. YouTube allows CC BY licensing within its platform, so any entity can easily mark their videos under this license.</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34</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https://</a:t>
            </a:r>
            <a:r>
              <a:rPr lang="en-US" sz="1800" baseline="0" dirty="0" err="1" smtClean="0"/>
              <a:t>wiki.creativecommons.org</a:t>
            </a:r>
            <a:r>
              <a:rPr lang="en-US" sz="1800" baseline="0" dirty="0" smtClean="0"/>
              <a:t>/</a:t>
            </a:r>
            <a:r>
              <a:rPr lang="en-US" sz="1800" baseline="0" dirty="0" err="1" smtClean="0"/>
              <a:t>Case_Studies</a:t>
            </a:r>
            <a:r>
              <a:rPr lang="en-US" sz="1800" baseline="0" dirty="0" smtClean="0"/>
              <a:t>/Highlights_from_SMK,_</a:t>
            </a:r>
            <a:r>
              <a:rPr lang="en-US" sz="1800" baseline="0" dirty="0" err="1" smtClean="0"/>
              <a:t>The_National_Gallery_of_Denmark</a:t>
            </a:r>
            <a:endParaRPr lang="en-US" sz="1800" baseline="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In one of these YouTube videos there’s actually a great interview with SMK staff, where they talk about how their</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understanding of quality and control </a:t>
            </a:r>
            <a:r>
              <a:rPr lang="en-US" sz="1800" baseline="0" dirty="0" smtClean="0"/>
              <a:t>really changed with this pilot project. They realized How they as a museum should handle their digital collections. </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A direct quote “They don’t belong to us; they belong to the public. We’re here to look after them and make them available and useful to the public. Use = value.”</a:t>
            </a: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endParaRPr lang="en-US" sz="180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35</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that’s SMK. </a:t>
            </a:r>
          </a:p>
          <a:p>
            <a:r>
              <a:rPr lang="en-US" sz="1800" dirty="0" smtClean="0"/>
              <a:t>Coming back to the U.S.– the</a:t>
            </a:r>
            <a:r>
              <a:rPr lang="en-US" sz="1800" baseline="0" dirty="0" smtClean="0"/>
              <a:t> Walters Art Museum is based in Baltimore, and this example is similar to the others who have released image collections, but I wanted to highlight them given their close and successful collaboration with Wikipedia.</a:t>
            </a:r>
          </a:p>
          <a:p>
            <a:pPr marL="285750" indent="-285750">
              <a:buFontTx/>
              <a:buChar char="•"/>
            </a:pPr>
            <a:r>
              <a:rPr lang="en-US" sz="1800" baseline="0" dirty="0" smtClean="0"/>
              <a:t>So the Walters Art Museum have donated over 20,000 images to Wikimedia commons, the repository for Wikipedia. Many of these photos are public domain photos or otherwise marked as CC BY-SA. The photos are featured on Wikimedia Commons and also on the Walters Museum own website</a:t>
            </a:r>
          </a:p>
          <a:p>
            <a:pPr marL="285750" indent="-285750">
              <a:buFontTx/>
              <a:buChar char="•"/>
            </a:pPr>
            <a:r>
              <a:rPr lang="en-US" sz="1800" baseline="0" dirty="0" smtClean="0"/>
              <a:t>Since donating these images, thousands have been used to illustrate Wikipedia articles about the museum and also about the art that the museum houses. And they have been viewed over 10 million times as of 2013</a:t>
            </a:r>
          </a:p>
          <a:p>
            <a:pPr marL="285750" indent="-285750">
              <a:buFontTx/>
              <a:buChar char="•"/>
            </a:pPr>
            <a:endParaRPr lang="en-US" sz="1800" baseline="0" dirty="0" smtClean="0"/>
          </a:p>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Here’s an example</a:t>
            </a:r>
            <a:r>
              <a:rPr lang="en-US" sz="1800" baseline="0" dirty="0" smtClean="0"/>
              <a:t> of a 2D public domain work on the Walters website, marked with a no known copyright restrictions notice.</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37</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The same</a:t>
            </a:r>
            <a:r>
              <a:rPr lang="en-US" sz="1800" baseline="0" dirty="0" smtClean="0"/>
              <a:t> image is here on Wikimedia Commons with the same public domain notice.</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38</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And here’s an</a:t>
            </a:r>
            <a:r>
              <a:rPr lang="en-US" sz="1800" baseline="0" dirty="0" smtClean="0"/>
              <a:t> example of a photo of a 3D image under CC BY-SA.</a:t>
            </a:r>
          </a:p>
          <a:p>
            <a:endParaRPr lang="en-US" sz="1800" baseline="0" dirty="0" smtClean="0"/>
          </a:p>
          <a:p>
            <a:r>
              <a:rPr lang="en-US" sz="1800" baseline="0" dirty="0" smtClean="0"/>
              <a:t>Walters has collaborated with Wikimedia in other ways, including a </a:t>
            </a:r>
            <a:r>
              <a:rPr lang="en-US" sz="1800" baseline="0" dirty="0" err="1" smtClean="0"/>
              <a:t>Wikipedian</a:t>
            </a:r>
            <a:r>
              <a:rPr lang="en-US" sz="1800" baseline="0" dirty="0" smtClean="0"/>
              <a:t> in Residence who has written articles about the museum on Wikipedia</a:t>
            </a:r>
          </a:p>
          <a:p>
            <a:r>
              <a:rPr lang="en-US" sz="1800" baseline="0" dirty="0" smtClean="0"/>
              <a:t>And Wikipedia members have also worked with the Walters to transcribe and translate rare Latin documents for the museum which will be made available online.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39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baseline="0" dirty="0" smtClean="0"/>
              <a:t>CC provides six copyright licenses, free of charge, for any entity to use. All of our licenses means the owner retains her copyright, and all of our licenses require attribution to the copyright owner. But some of these license grant commercial uses while others reserve commercial uses; some grant derivative uses while others reserve the right to remix, translate or build upon the material. </a:t>
            </a:r>
          </a:p>
        </p:txBody>
      </p:sp>
      <p:sp>
        <p:nvSpPr>
          <p:cNvPr id="4" name="Slide Number Placeholder 3"/>
          <p:cNvSpPr>
            <a:spLocks noGrp="1"/>
          </p:cNvSpPr>
          <p:nvPr>
            <p:ph type="sldNum" sz="quarter" idx="10"/>
          </p:nvPr>
        </p:nvSpPr>
        <p:spPr/>
        <p:txBody>
          <a:bodyPr/>
          <a:lstStyle/>
          <a:p>
            <a:fld id="{89F0D3AB-7FF9-814E-93F2-9CB08391943E}" type="slidenum">
              <a:rPr lang="en-US" sz="1800" smtClean="0"/>
              <a:t>4</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40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41</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So let me pause there for any questions b/c</a:t>
            </a:r>
            <a:r>
              <a:rPr lang="en-US" sz="1800" baseline="0" dirty="0" smtClean="0"/>
              <a:t> I know that was a lot of information. And maybe Diane wants to say something about the curatorial process before we dive into collection records. </a:t>
            </a: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Thanks</a:t>
            </a:r>
            <a:r>
              <a:rPr lang="en-US" sz="1800" baseline="0" dirty="0" smtClean="0"/>
              <a:t> Diane. Ok so on to collection records. Museums call them collection record or tombstone records, basically data about the collection resource in question, stuff like born, lived, died, dimension, data about data.</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t>In the U.S. any facts/data that have no creative element</a:t>
            </a:r>
            <a:r>
              <a:rPr lang="en-US" sz="1800" baseline="0" dirty="0" smtClean="0"/>
              <a:t> are considered public domain, but large collections of data are not always made available by institutions, and and even when they are, it’s not always clear to the end user that they are free to use that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r>
              <a:rPr lang="en-US" sz="1800" dirty="0" smtClean="0"/>
              <a:t>Add tombstone! https://</a:t>
            </a:r>
            <a:r>
              <a:rPr lang="en-US" sz="1800" dirty="0" err="1" smtClean="0"/>
              <a:t>www.flickr.com</a:t>
            </a:r>
            <a:r>
              <a:rPr lang="en-US" sz="1800" dirty="0" smtClean="0"/>
              <a:t>/photos/</a:t>
            </a:r>
            <a:r>
              <a:rPr lang="en-US" sz="1800" dirty="0" err="1" smtClean="0"/>
              <a:t>library_of_congress</a:t>
            </a:r>
            <a:r>
              <a:rPr lang="en-US" sz="1800" dirty="0" smtClean="0"/>
              <a:t>/8147805521</a:t>
            </a:r>
          </a:p>
          <a:p>
            <a:pPr marL="285750" indent="-285750">
              <a:buFontTx/>
              <a:buChar char="•"/>
            </a:pPr>
            <a:r>
              <a:rPr lang="en-US" sz="1800" dirty="0" smtClean="0"/>
              <a:t>Born,</a:t>
            </a:r>
            <a:r>
              <a:rPr lang="en-US" sz="1800" baseline="0" dirty="0" smtClean="0"/>
              <a:t> lived, died, date, dimensions, etc. aka “metadata” – or data about data</a:t>
            </a:r>
          </a:p>
          <a:p>
            <a:pPr marL="285750" indent="-285750">
              <a:buFontTx/>
              <a:buChar char="•"/>
            </a:pPr>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42</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defRPr/>
            </a:pPr>
            <a:r>
              <a:rPr lang="en-US" sz="1800" b="0" dirty="0" smtClean="0">
                <a:latin typeface="Lucida Grande" charset="0"/>
                <a:ea typeface="ＭＳ Ｐゴシック" charset="0"/>
                <a:cs typeface="ＭＳ Ｐゴシック" charset="0"/>
                <a:sym typeface="Lucida Grande" charset="0"/>
              </a:rPr>
              <a:t>So,</a:t>
            </a:r>
            <a:r>
              <a:rPr lang="en-US" sz="1800" b="0" baseline="0" dirty="0" smtClean="0">
                <a:latin typeface="Lucida Grande" charset="0"/>
                <a:ea typeface="ＭＳ Ｐゴシック" charset="0"/>
                <a:cs typeface="ＭＳ Ｐゴシック" charset="0"/>
                <a:sym typeface="Lucida Grande" charset="0"/>
              </a:rPr>
              <a:t> here are some examples of museums and other institutions who have made available their catalogs or collection records in bulk, and made it very clear that these records are in the public domain by using the CC0 dedication. </a:t>
            </a:r>
          </a:p>
          <a:p>
            <a:pPr marL="0" marR="0" indent="0" algn="l" defTabSz="457200" rtl="0" eaLnBrk="1" fontAlgn="auto" latinLnBrk="0" hangingPunct="1">
              <a:lnSpc>
                <a:spcPct val="100000"/>
              </a:lnSpc>
              <a:spcBef>
                <a:spcPts val="0"/>
              </a:spcBef>
              <a:spcAft>
                <a:spcPts val="0"/>
              </a:spcAft>
              <a:buClrTx/>
              <a:buSzTx/>
              <a:buFontTx/>
              <a:buNone/>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defRPr/>
            </a:pPr>
            <a:endParaRPr lang="en-US" sz="1800" b="0" baseline="0" dirty="0" smtClean="0">
              <a:latin typeface="Lucida Grande" charset="0"/>
              <a:ea typeface="ＭＳ Ｐゴシック" charset="0"/>
              <a:cs typeface="ＭＳ Ｐゴシック" charset="0"/>
              <a:sym typeface="Lucida Grande" charset="0"/>
            </a:endParaRPr>
          </a:p>
          <a:p>
            <a:pPr marL="0" marR="0" indent="0" algn="l" defTabSz="457200" rtl="0" eaLnBrk="1" fontAlgn="auto" latinLnBrk="0" hangingPunct="1">
              <a:lnSpc>
                <a:spcPct val="100000"/>
              </a:lnSpc>
              <a:spcBef>
                <a:spcPts val="0"/>
              </a:spcBef>
              <a:spcAft>
                <a:spcPts val="0"/>
              </a:spcAft>
              <a:buClrTx/>
              <a:buSzTx/>
              <a:buFontTx/>
              <a:buNone/>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defRPr/>
            </a:pPr>
            <a:r>
              <a:rPr lang="en-US" sz="1800" b="0" baseline="0" dirty="0" smtClean="0">
                <a:latin typeface="Lucida Grande" charset="0"/>
                <a:ea typeface="ＭＳ Ｐゴシック" charset="0"/>
                <a:cs typeface="ＭＳ Ｐゴシック" charset="0"/>
                <a:sym typeface="Lucida Grande" charset="0"/>
              </a:rPr>
              <a:t>And that’s the example I’m going to dive deeper on here.. </a:t>
            </a:r>
            <a:endParaRPr lang="en-US" sz="1800" b="0" dirty="0">
              <a:latin typeface="Lucida Grande" charset="0"/>
              <a:ea typeface="ＭＳ Ｐゴシック" charset="0"/>
              <a:cs typeface="ＭＳ Ｐゴシック" charset="0"/>
              <a:sym typeface="Lucida Grande" charset="0"/>
            </a:endParaRPr>
          </a:p>
        </p:txBody>
      </p:sp>
      <p:sp>
        <p:nvSpPr>
          <p:cNvPr id="4" name="Slide Number Placeholder 3"/>
          <p:cNvSpPr>
            <a:spLocks noGrp="1"/>
          </p:cNvSpPr>
          <p:nvPr>
            <p:ph type="sldNum" sz="quarter" idx="10"/>
          </p:nvPr>
        </p:nvSpPr>
        <p:spPr/>
        <p:txBody>
          <a:bodyPr/>
          <a:lstStyle/>
          <a:p>
            <a:fld id="{89F0D3AB-7FF9-814E-93F2-9CB08391943E}" type="slidenum">
              <a:rPr lang="en-US" smtClean="0"/>
              <a:t>43</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The</a:t>
            </a:r>
            <a:r>
              <a:rPr lang="en-US" sz="1800" baseline="0" dirty="0" smtClean="0"/>
              <a:t> Cooper-Hewitt is an amazing design museum. They recognized that its collection data should be free so they made it available on </a:t>
            </a:r>
            <a:r>
              <a:rPr lang="en-US" sz="1800" baseline="0" dirty="0" err="1" smtClean="0"/>
              <a:t>GitHub</a:t>
            </a:r>
            <a:r>
              <a:rPr lang="en-US" sz="1800" baseline="0" dirty="0" smtClean="0"/>
              <a:t> via CC0. </a:t>
            </a:r>
          </a:p>
          <a:p>
            <a:pPr marL="285750" indent="-285750">
              <a:buFontTx/>
              <a:buChar char="•"/>
            </a:pPr>
            <a:r>
              <a:rPr lang="en-US" sz="1800" baseline="0" dirty="0" smtClean="0"/>
              <a:t>Museum staff posted a great blog about why they think releasing metadata is important, they said</a:t>
            </a:r>
          </a:p>
          <a:p>
            <a:pPr marL="285750" indent="-285750">
              <a:buFontTx/>
              <a:buChar char="•"/>
            </a:pPr>
            <a:r>
              <a:rPr lang="en-US" sz="1800" dirty="0" smtClean="0"/>
              <a:t>It’s important to remember that “</a:t>
            </a:r>
            <a:r>
              <a:rPr lang="en-US" sz="1800" i="1" dirty="0" smtClean="0"/>
              <a:t>collection metadata is not the collection itself</a:t>
            </a:r>
            <a:r>
              <a:rPr lang="en-US" sz="1800" i="0" dirty="0" smtClean="0"/>
              <a:t>” but rather that it’s</a:t>
            </a:r>
            <a:r>
              <a:rPr lang="en-US" sz="1800" dirty="0" smtClean="0"/>
              <a:t> a tool for discovery</a:t>
            </a:r>
          </a:p>
          <a:p>
            <a:pPr marL="285750" indent="-285750">
              <a:buFontTx/>
              <a:buChar char="•"/>
            </a:pPr>
            <a:r>
              <a:rPr lang="en-US" sz="1800" baseline="0" dirty="0" smtClean="0"/>
              <a:t>Cooper Hewitt calls collection data the raw material…</a:t>
            </a:r>
          </a:p>
          <a:p>
            <a:pPr marL="0" indent="0">
              <a:buFontTx/>
              <a:buNone/>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 great graphic for illustrating that concept is here: http://</a:t>
            </a:r>
            <a:r>
              <a:rPr lang="en-US" sz="1800" dirty="0" err="1" smtClean="0"/>
              <a:t>labs.cooperhewitt.org</a:t>
            </a:r>
            <a:r>
              <a:rPr lang="en-US" sz="1800" dirty="0" smtClean="0"/>
              <a:t>/2014/the-</a:t>
            </a:r>
            <a:r>
              <a:rPr lang="en-US" sz="1800" dirty="0" err="1" smtClean="0"/>
              <a:t>api</a:t>
            </a:r>
            <a:r>
              <a:rPr lang="en-US" sz="1800" dirty="0" smtClean="0"/>
              <a:t>-at-the-center-of-the-museum/. You can see the collection database</a:t>
            </a:r>
            <a:r>
              <a:rPr lang="en-US" sz="1800" baseline="0" dirty="0" smtClean="0"/>
              <a:t> at the very bottom, and then see how programming interfaces can be built on top of that, and on top of that websites and applications and data visualizations. </a:t>
            </a:r>
          </a:p>
          <a:p>
            <a:endParaRPr lang="en-US" sz="1800" dirty="0" smtClean="0"/>
          </a:p>
          <a:p>
            <a:pPr marL="0" indent="0">
              <a:buFontTx/>
              <a:buNone/>
            </a:pPr>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mtClean="0"/>
              <a:t>44</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baseline="0" dirty="0" smtClean="0"/>
              <a:t>Another quote from the museum..</a:t>
            </a:r>
          </a:p>
          <a:p>
            <a:endParaRPr lang="en-US" sz="1800" baseline="0" dirty="0" smtClean="0"/>
          </a:p>
          <a:p>
            <a:r>
              <a:rPr lang="en-US" sz="1800" baseline="0" dirty="0" smtClean="0"/>
              <a:t>--</a:t>
            </a:r>
          </a:p>
          <a:p>
            <a:pPr marL="285750" indent="-285750">
              <a:buFontTx/>
              <a:buChar char="•"/>
            </a:pPr>
            <a:r>
              <a:rPr lang="en-US" sz="1800" baseline="0" dirty="0" err="1" smtClean="0"/>
              <a:t>GitHub</a:t>
            </a:r>
            <a:r>
              <a:rPr lang="en-US" sz="1800" baseline="0" dirty="0" smtClean="0"/>
              <a:t> for those of you know who aren’t familiar is a source repository traditionally used by developers. Over the years many have used it for </a:t>
            </a:r>
            <a:r>
              <a:rPr lang="en-US" sz="1800" baseline="0" dirty="0" err="1" smtClean="0"/>
              <a:t>verisoning</a:t>
            </a:r>
            <a:r>
              <a:rPr lang="en-US" sz="1800" baseline="0" dirty="0" smtClean="0"/>
              <a:t> all kinds of projects, and it is especially ideal for making available datasets thanks to the ability track changes and versions over time.</a:t>
            </a:r>
          </a:p>
          <a:p>
            <a:pPr marL="285750" indent="-285750">
              <a:buFontTx/>
              <a:buChar char="•"/>
            </a:pPr>
            <a:r>
              <a:rPr lang="en-US" sz="1800" baseline="0" dirty="0" smtClean="0"/>
              <a:t>Cooper Hewitt chose </a:t>
            </a:r>
            <a:r>
              <a:rPr lang="en-US" sz="1800" baseline="0" dirty="0" err="1" smtClean="0"/>
              <a:t>GitHub</a:t>
            </a:r>
            <a:r>
              <a:rPr lang="en-US" sz="1800" baseline="0" dirty="0" smtClean="0"/>
              <a:t> b/c it didn’t have its own repository</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45</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defRPr/>
            </a:pPr>
            <a:r>
              <a:rPr lang="en-US" sz="1800" baseline="0" dirty="0" err="1" smtClean="0"/>
              <a:t>Europeana</a:t>
            </a:r>
            <a:r>
              <a:rPr lang="en-US" sz="1800" baseline="0" dirty="0" smtClean="0"/>
              <a:t> is a digital library for all of Europe and they have millions of items under CC0 and various CC licenses.</a:t>
            </a:r>
            <a:endParaRPr lang="en-US" sz="1800" dirty="0" smtClean="0"/>
          </a:p>
          <a:p>
            <a:pPr>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pPr>
            <a:endParaRPr lang="en-US" sz="1800" b="1" dirty="0" smtClean="0">
              <a:latin typeface="Lucida Grande" charset="0"/>
              <a:ea typeface="ＭＳ Ｐゴシック" charset="0"/>
              <a:cs typeface="ＭＳ Ｐゴシック" charset="0"/>
              <a:sym typeface="Lucida Grande" charset="0"/>
            </a:endParaRPr>
          </a:p>
          <a:p>
            <a:pPr>
              <a:tabLst>
                <a:tab pos="0" algn="l"/>
                <a:tab pos="633985" algn="l"/>
                <a:tab pos="1285829" algn="l"/>
                <a:tab pos="1919815" algn="l"/>
                <a:tab pos="2562729" algn="l"/>
                <a:tab pos="3214573" algn="l"/>
                <a:tab pos="3848558" algn="l"/>
                <a:tab pos="4491473" algn="l"/>
                <a:tab pos="5143317" algn="l"/>
                <a:tab pos="5777302" algn="l"/>
                <a:tab pos="6429146" algn="l"/>
                <a:tab pos="7063132" algn="l"/>
                <a:tab pos="7125637" algn="l"/>
              </a:tabLst>
            </a:pPr>
            <a:r>
              <a:rPr lang="en-US" sz="1800" b="1" dirty="0" err="1" smtClean="0">
                <a:latin typeface="Lucida Grande" charset="0"/>
                <a:ea typeface="ＭＳ Ｐゴシック" charset="0"/>
                <a:cs typeface="ＭＳ Ｐゴシック" charset="0"/>
                <a:sym typeface="Lucida Grande" charset="0"/>
              </a:rPr>
              <a:t>Europeana</a:t>
            </a:r>
            <a:r>
              <a:rPr lang="en-US" sz="1800" b="1" dirty="0" smtClean="0">
                <a:latin typeface="Lucida Grande" charset="0"/>
                <a:ea typeface="ＭＳ Ｐゴシック" charset="0"/>
                <a:cs typeface="ＭＳ Ｐゴシック" charset="0"/>
                <a:sym typeface="Lucida Grande" charset="0"/>
              </a:rPr>
              <a:t>: 30M metadata items under CC0, 5 million digital object with PDM and 2.8 million digital objects under one of the CC licenses</a:t>
            </a:r>
            <a:endParaRPr lang="en-US" sz="1800" b="1" dirty="0">
              <a:latin typeface="Lucida Grande" charset="0"/>
              <a:ea typeface="ＭＳ Ｐゴシック" charset="0"/>
              <a:cs typeface="ＭＳ Ｐゴシック" charset="0"/>
              <a:sym typeface="Lucida Grande" charset="0"/>
            </a:endParaRPr>
          </a:p>
        </p:txBody>
      </p:sp>
      <p:sp>
        <p:nvSpPr>
          <p:cNvPr id="4" name="Slide Number Placeholder 3"/>
          <p:cNvSpPr>
            <a:spLocks noGrp="1"/>
          </p:cNvSpPr>
          <p:nvPr>
            <p:ph type="sldNum" sz="quarter" idx="10"/>
          </p:nvPr>
        </p:nvSpPr>
        <p:spPr/>
        <p:txBody>
          <a:bodyPr/>
          <a:lstStyle/>
          <a:p>
            <a:fld id="{89F0D3AB-7FF9-814E-93F2-9CB08391943E}" type="slidenum">
              <a:rPr lang="en-US" smtClean="0"/>
              <a:t>46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smtClean="0"/>
              <a:t>They have added rights info to all of their</a:t>
            </a:r>
            <a:r>
              <a:rPr lang="en-US" baseline="0" dirty="0" smtClean="0"/>
              <a:t> resources so that you can search by CC license and for items in the public domain.</a:t>
            </a:r>
            <a:endParaRPr lang="en-US" dirty="0"/>
          </a:p>
        </p:txBody>
      </p:sp>
    </p:spTree>
    <p:extLst>
      <p:ext uri="{BB962C8B-B14F-4D97-AF65-F5344CB8AC3E}">
        <p14:creationId xmlns:p14="http://schemas.microsoft.com/office/powerpoint/2010/main" val="765161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48</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Are there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49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spcBef>
                <a:spcPct val="0"/>
              </a:spcBef>
              <a:buSzPct val="25000"/>
            </a:pPr>
            <a:r>
              <a:rPr lang="en-US" sz="1800" dirty="0" smtClean="0"/>
              <a:t>CC</a:t>
            </a:r>
            <a:r>
              <a:rPr lang="en-US" sz="1800" baseline="0" dirty="0" smtClean="0"/>
              <a:t> licenses are made up of four elements: </a:t>
            </a:r>
            <a:r>
              <a:rPr lang="en-US" sz="1800" dirty="0" smtClean="0">
                <a:latin typeface="Calibri" charset="0"/>
                <a:cs typeface="Calibri" charset="0"/>
                <a:sym typeface="Calibri" charset="0"/>
              </a:rPr>
              <a:t>which are Attribution, </a:t>
            </a:r>
            <a:r>
              <a:rPr lang="en-US" sz="1800" dirty="0" err="1" smtClean="0">
                <a:latin typeface="Calibri" charset="0"/>
                <a:cs typeface="Calibri" charset="0"/>
                <a:sym typeface="Calibri" charset="0"/>
              </a:rPr>
              <a:t>ShareAlike</a:t>
            </a:r>
            <a:r>
              <a:rPr lang="en-US" sz="1800" dirty="0" smtClean="0">
                <a:latin typeface="Calibri" charset="0"/>
                <a:cs typeface="Calibri" charset="0"/>
                <a:sym typeface="Calibri" charset="0"/>
              </a:rPr>
              <a:t>, Noncommercial, and No derivatives.</a:t>
            </a:r>
            <a:r>
              <a:rPr lang="en-US" sz="1800" baseline="0" dirty="0" smtClean="0">
                <a:latin typeface="Calibri" charset="0"/>
                <a:cs typeface="Calibri" charset="0"/>
                <a:sym typeface="Calibri" charset="0"/>
              </a:rPr>
              <a:t> Since all licenses contain the element of Attribution, you can think of it as the basic element, on</a:t>
            </a:r>
            <a:r>
              <a:rPr lang="en-US" sz="1800" dirty="0" smtClean="0">
                <a:latin typeface="Calibri" charset="0"/>
                <a:cs typeface="Calibri" charset="0"/>
                <a:sym typeface="Calibri" charset="0"/>
              </a:rPr>
              <a:t> top of which you can choose to apply one or more of the additional three conditions. </a:t>
            </a:r>
          </a:p>
          <a:p>
            <a:pPr>
              <a:spcBef>
                <a:spcPct val="0"/>
              </a:spcBef>
            </a:pPr>
            <a:endParaRPr lang="en-US" sz="1800" dirty="0" smtClean="0">
              <a:latin typeface="Calibri" charset="0"/>
              <a:cs typeface="Calibri" charset="0"/>
              <a:sym typeface="Calibri" charset="0"/>
            </a:endParaRPr>
          </a:p>
          <a:p>
            <a:pPr>
              <a:spcBef>
                <a:spcPct val="0"/>
              </a:spcBef>
              <a:buSzPct val="25000"/>
            </a:pPr>
            <a:r>
              <a:rPr lang="en-US" sz="1800" dirty="0" smtClean="0">
                <a:latin typeface="Calibri" charset="0"/>
                <a:cs typeface="Calibri" charset="0"/>
                <a:sym typeface="Calibri" charset="0"/>
              </a:rPr>
              <a:t>For example:</a:t>
            </a:r>
          </a:p>
          <a:p>
            <a:pPr>
              <a:spcBef>
                <a:spcPct val="0"/>
              </a:spcBef>
              <a:buSzPct val="25000"/>
            </a:pPr>
            <a:r>
              <a:rPr lang="en-US" sz="1800" dirty="0" smtClean="0">
                <a:latin typeface="Calibri" charset="0"/>
                <a:cs typeface="Calibri" charset="0"/>
                <a:sym typeface="Calibri" charset="0"/>
              </a:rPr>
              <a:t>- If you want to prohibit commercial uses, you would add the non-commercial condition</a:t>
            </a:r>
          </a:p>
          <a:p>
            <a:pPr>
              <a:spcBef>
                <a:spcPct val="0"/>
              </a:spcBef>
              <a:buSzPct val="25000"/>
            </a:pPr>
            <a:r>
              <a:rPr lang="en-US" sz="1800" dirty="0" smtClean="0">
                <a:latin typeface="Calibri" charset="0"/>
                <a:cs typeface="Calibri" charset="0"/>
                <a:sym typeface="Calibri" charset="0"/>
              </a:rPr>
              <a:t>- If you want to require that downstream users also </a:t>
            </a:r>
            <a:r>
              <a:rPr lang="en-US" sz="1800" dirty="0" err="1" smtClean="0">
                <a:latin typeface="Calibri" charset="0"/>
                <a:cs typeface="Calibri" charset="0"/>
                <a:sym typeface="Calibri" charset="0"/>
              </a:rPr>
              <a:t>reshare</a:t>
            </a:r>
            <a:r>
              <a:rPr lang="en-US" sz="1800" dirty="0" smtClean="0">
                <a:latin typeface="Calibri" charset="0"/>
                <a:cs typeface="Calibri" charset="0"/>
                <a:sym typeface="Calibri" charset="0"/>
              </a:rPr>
              <a:t> their adaptation of your work, you would add the </a:t>
            </a:r>
            <a:r>
              <a:rPr lang="en-US" sz="1800" dirty="0" err="1" smtClean="0">
                <a:latin typeface="Calibri" charset="0"/>
                <a:cs typeface="Calibri" charset="0"/>
                <a:sym typeface="Calibri" charset="0"/>
              </a:rPr>
              <a:t>sharealike</a:t>
            </a:r>
            <a:r>
              <a:rPr lang="en-US" sz="1800" dirty="0" smtClean="0">
                <a:latin typeface="Calibri" charset="0"/>
                <a:cs typeface="Calibri" charset="0"/>
                <a:sym typeface="Calibri" charset="0"/>
              </a:rPr>
              <a:t> condition</a:t>
            </a:r>
          </a:p>
          <a:p>
            <a:pPr>
              <a:spcBef>
                <a:spcPct val="0"/>
              </a:spcBef>
              <a:buSzPct val="25000"/>
            </a:pPr>
            <a:r>
              <a:rPr lang="en-US" sz="1800" dirty="0" smtClean="0">
                <a:latin typeface="Calibri" charset="0"/>
                <a:cs typeface="Calibri" charset="0"/>
                <a:sym typeface="Calibri" charset="0"/>
              </a:rPr>
              <a:t>- If you want your work to be redistributed “as-is” (or verbatim</a:t>
            </a:r>
            <a:r>
              <a:rPr lang="en-US" sz="1800" baseline="0" dirty="0" smtClean="0">
                <a:latin typeface="Calibri" charset="0"/>
                <a:cs typeface="Calibri" charset="0"/>
                <a:sym typeface="Calibri" charset="0"/>
              </a:rPr>
              <a:t> without any significant changes being made)</a:t>
            </a:r>
            <a:r>
              <a:rPr lang="en-US" sz="1800" dirty="0" smtClean="0">
                <a:latin typeface="Calibri" charset="0"/>
                <a:cs typeface="Calibri" charset="0"/>
                <a:sym typeface="Calibri" charset="0"/>
              </a:rPr>
              <a:t>, you would add the no derivatives condition</a:t>
            </a:r>
          </a:p>
        </p:txBody>
      </p:sp>
      <p:sp>
        <p:nvSpPr>
          <p:cNvPr id="4" name="Slide Number Placeholder 3"/>
          <p:cNvSpPr>
            <a:spLocks noGrp="1"/>
          </p:cNvSpPr>
          <p:nvPr>
            <p:ph type="sldNum" sz="quarter" idx="10"/>
          </p:nvPr>
        </p:nvSpPr>
        <p:spPr/>
        <p:txBody>
          <a:bodyPr/>
          <a:lstStyle/>
          <a:p>
            <a:fld id="{89F0D3AB-7FF9-814E-93F2-9CB08391943E}" type="slidenum">
              <a:rPr lang="en-US" sz="1800" smtClean="0"/>
              <a:t>5</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to give you an example</a:t>
            </a:r>
            <a:r>
              <a:rPr lang="en-US" sz="1800" baseline="0" dirty="0" smtClean="0"/>
              <a:t> of what has resulted from the Cooper Hewitt sharing its data, </a:t>
            </a:r>
            <a:r>
              <a:rPr lang="en-US" sz="1800" baseline="0" dirty="0" err="1" smtClean="0"/>
              <a:t>I’mg</a:t>
            </a:r>
            <a:r>
              <a:rPr lang="en-US" sz="1800" baseline="0" dirty="0" smtClean="0"/>
              <a:t> going to tie it to how museums in general are engaging their users and community. These are examples of museums who are not just releasing their collection records or images or podcasts in hopes that the public will access them, but who are going above and beyond by encouraging creative reuses and dialogue around their collections.</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So the Cooper Hewitt</a:t>
            </a:r>
            <a:r>
              <a:rPr lang="en-US" sz="1800" baseline="0" dirty="0" smtClean="0"/>
              <a:t>  not only releases its dataset to the public, but it also invites users to add additional metadata by tagging the collection with their own photos from </a:t>
            </a:r>
            <a:r>
              <a:rPr lang="en-US" sz="1800" baseline="0" dirty="0" err="1" smtClean="0"/>
              <a:t>flickr</a:t>
            </a:r>
            <a:r>
              <a:rPr lang="en-US" sz="1800" baseline="0" dirty="0" smtClean="0"/>
              <a:t>, </a:t>
            </a:r>
            <a:r>
              <a:rPr lang="en-US" sz="1800" baseline="0" dirty="0" err="1" smtClean="0"/>
              <a:t>instagram</a:t>
            </a:r>
            <a:r>
              <a:rPr lang="en-US" sz="1800" baseline="0" dirty="0" smtClean="0"/>
              <a:t> and other social networks. </a:t>
            </a:r>
          </a:p>
          <a:p>
            <a:endParaRPr lang="en-US" sz="1800" baseline="0" dirty="0" smtClean="0"/>
          </a:p>
          <a:p>
            <a:r>
              <a:rPr lang="en-US" sz="1800" baseline="0" dirty="0" smtClean="0"/>
              <a:t>CH also asks users to help identify errors in the collection data and to submit changes – a way to </a:t>
            </a:r>
            <a:r>
              <a:rPr lang="en-US" sz="1800" baseline="0" dirty="0" err="1" smtClean="0"/>
              <a:t>crowdsource</a:t>
            </a:r>
            <a:r>
              <a:rPr lang="en-US" sz="1800" baseline="0" dirty="0" smtClean="0"/>
              <a:t> corrections.</a:t>
            </a:r>
          </a:p>
          <a:p>
            <a:endParaRPr lang="en-US" sz="1800" baseline="0" dirty="0" smtClean="0"/>
          </a:p>
          <a:p>
            <a:r>
              <a:rPr lang="en-US" sz="1800" baseline="0" dirty="0" smtClean="0"/>
              <a:t>CH also makes it easy for users to cite CH objects in Wikipedia articles, which in turn increases exposure to the museum. </a:t>
            </a:r>
          </a:p>
        </p:txBody>
      </p:sp>
      <p:sp>
        <p:nvSpPr>
          <p:cNvPr id="4" name="Slide Number Placeholder 3"/>
          <p:cNvSpPr>
            <a:spLocks noGrp="1"/>
          </p:cNvSpPr>
          <p:nvPr>
            <p:ph type="sldNum" sz="quarter" idx="10"/>
          </p:nvPr>
        </p:nvSpPr>
        <p:spPr/>
        <p:txBody>
          <a:bodyPr/>
          <a:lstStyle/>
          <a:p>
            <a:fld id="{89F0D3AB-7FF9-814E-93F2-9CB08391943E}" type="slidenum">
              <a:rPr lang="en-US" smtClean="0"/>
              <a:t>51</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https://</a:t>
            </a:r>
            <a:r>
              <a:rPr lang="en-US" sz="1800" dirty="0" err="1" smtClean="0"/>
              <a:t>collection.cooperhewitt.org</a:t>
            </a:r>
            <a:r>
              <a:rPr lang="en-US" sz="1800" dirty="0" smtClean="0"/>
              <a:t>/objects/18472621/</a:t>
            </a:r>
          </a:p>
          <a:p>
            <a:r>
              <a:rPr lang="en-US" sz="1800" dirty="0" smtClean="0"/>
              <a:t>* So</a:t>
            </a:r>
            <a:r>
              <a:rPr lang="en-US" sz="1800" baseline="0" dirty="0" smtClean="0"/>
              <a:t> this is the text that follows every object feature on their website. On pretty much every object page they encourage users to participate in these ways.</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52</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http://</a:t>
            </a:r>
            <a:r>
              <a:rPr lang="en-US" sz="1800" dirty="0" err="1" smtClean="0"/>
              <a:t>www.cooperhewitt.org</a:t>
            </a:r>
            <a:r>
              <a:rPr lang="en-US" sz="1800" dirty="0" smtClean="0"/>
              <a:t>/2013/02/25/the-</a:t>
            </a:r>
            <a:r>
              <a:rPr lang="en-US" sz="1800" dirty="0" err="1" smtClean="0"/>
              <a:t>wikipedians</a:t>
            </a:r>
            <a:r>
              <a:rPr lang="en-US" sz="1800" dirty="0" smtClean="0"/>
              <a:t>-are-coming-and-</a:t>
            </a:r>
            <a:r>
              <a:rPr lang="en-US" sz="1800" dirty="0" err="1" smtClean="0"/>
              <a:t>weve</a:t>
            </a:r>
            <a:r>
              <a:rPr lang="en-US" sz="1800" dirty="0" smtClean="0"/>
              <a:t>-opened-the-doors/</a:t>
            </a:r>
          </a:p>
          <a:p>
            <a:endParaRPr lang="en-US" sz="1800" dirty="0" smtClean="0"/>
          </a:p>
          <a:p>
            <a:r>
              <a:rPr lang="en-US" sz="1800" baseline="0" dirty="0" smtClean="0"/>
              <a:t>* they posted a blog about the results of encouraging Wikipedia use within the community. They found that Wikipedia was the largest source of traffic from external websites to the </a:t>
            </a:r>
            <a:r>
              <a:rPr lang="en-US" sz="1800" baseline="0" dirty="0" err="1" smtClean="0"/>
              <a:t>hewitt’s</a:t>
            </a:r>
            <a:r>
              <a:rPr lang="en-US" sz="1800" baseline="0" dirty="0" smtClean="0"/>
              <a:t> own website, more than FB, Twitter, </a:t>
            </a:r>
            <a:r>
              <a:rPr lang="en-US" sz="1800" baseline="0" dirty="0" err="1" smtClean="0"/>
              <a:t>Tumblr</a:t>
            </a:r>
            <a:r>
              <a:rPr lang="en-US" sz="1800" baseline="0" dirty="0" smtClean="0"/>
              <a:t> or any other social media platform.</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53</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https://</a:t>
            </a:r>
            <a:r>
              <a:rPr lang="en-US" sz="1800" dirty="0" err="1" smtClean="0"/>
              <a:t>www.rijksmuseum.nl</a:t>
            </a:r>
            <a:r>
              <a:rPr lang="en-US" sz="1800" dirty="0" smtClean="0"/>
              <a:t>/en/</a:t>
            </a:r>
            <a:r>
              <a:rPr lang="en-US" sz="1800" dirty="0" err="1" smtClean="0"/>
              <a:t>rijksstudio?ii</a:t>
            </a:r>
            <a:r>
              <a:rPr lang="en-US" sz="1800" dirty="0" smtClean="0"/>
              <a:t>=0&amp;p=0</a:t>
            </a:r>
          </a:p>
          <a:p>
            <a:endParaRPr lang="en-US" sz="1800" dirty="0" smtClean="0"/>
          </a:p>
          <a:p>
            <a:r>
              <a:rPr lang="en-US" sz="1800" dirty="0" smtClean="0"/>
              <a:t>Another example of community </a:t>
            </a:r>
            <a:r>
              <a:rPr lang="en-US" sz="1800" baseline="0" dirty="0" smtClean="0"/>
              <a:t>engagement is from Rijksmuseum. As you recall the museum had released 150,000 images into the public domain. But they didn’t stop there, they set up </a:t>
            </a:r>
            <a:r>
              <a:rPr lang="en-US" sz="1800" baseline="0" dirty="0" err="1" smtClean="0"/>
              <a:t>rijsksstudio</a:t>
            </a:r>
            <a:r>
              <a:rPr lang="en-US" sz="1800" baseline="0" dirty="0" smtClean="0"/>
              <a:t> not long after releasing the images to encourage their community to build creative projects based on the images. More than 177,000 creative projects have been built in response. </a:t>
            </a: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54</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The R is all about Multiple access</a:t>
            </a:r>
            <a:r>
              <a:rPr lang="en-US" sz="1800" baseline="0" dirty="0" smtClean="0"/>
              <a:t> points to its collection</a:t>
            </a:r>
            <a:endParaRPr lang="en-US" sz="1800" dirty="0" smtClean="0"/>
          </a:p>
          <a:p>
            <a:pPr marL="285750" indent="-285750">
              <a:buFontTx/>
              <a:buChar char="•"/>
            </a:pPr>
            <a:r>
              <a:rPr lang="en-US" sz="1800" dirty="0" smtClean="0"/>
              <a:t>In addition to</a:t>
            </a:r>
            <a:r>
              <a:rPr lang="en-US" sz="1800" baseline="0" dirty="0" smtClean="0"/>
              <a:t> </a:t>
            </a:r>
            <a:r>
              <a:rPr lang="en-US" sz="1800" baseline="0" dirty="0" err="1" smtClean="0"/>
              <a:t>Rijksstudio</a:t>
            </a:r>
            <a:r>
              <a:rPr lang="en-US" sz="1800" baseline="0" dirty="0" smtClean="0"/>
              <a:t>, their images are hosted on External platforms such a Wikimedia Commons and </a:t>
            </a:r>
            <a:r>
              <a:rPr lang="en-US" sz="1800" baseline="0" dirty="0" err="1" smtClean="0"/>
              <a:t>Artstor</a:t>
            </a:r>
            <a:endParaRPr lang="en-US" sz="1800" baseline="0" dirty="0" smtClean="0"/>
          </a:p>
          <a:p>
            <a:pPr marL="0" indent="0">
              <a:buFontTx/>
              <a:buNone/>
            </a:pPr>
            <a:r>
              <a:rPr lang="en-US" sz="1800" baseline="0" dirty="0" smtClean="0"/>
              <a:t>Open </a:t>
            </a:r>
            <a:r>
              <a:rPr lang="en-US" sz="1800" baseline="0" dirty="0" err="1" smtClean="0"/>
              <a:t>Cultuur</a:t>
            </a:r>
            <a:r>
              <a:rPr lang="en-US" sz="1800" baseline="0" dirty="0" smtClean="0"/>
              <a:t> Data competition </a:t>
            </a:r>
          </a:p>
          <a:p>
            <a:pPr marL="285750" indent="-285750">
              <a:buFontTx/>
              <a:buChar char="•"/>
            </a:pPr>
            <a:r>
              <a:rPr lang="en-US" sz="1800" b="1" baseline="0" dirty="0" smtClean="0"/>
              <a:t>They have Released data /high res files (1600x1300px) of well-known works, </a:t>
            </a:r>
            <a:r>
              <a:rPr lang="en-US" sz="1800" b="1" baseline="0" dirty="0" err="1" smtClean="0"/>
              <a:t>eg</a:t>
            </a:r>
            <a:r>
              <a:rPr lang="en-US" sz="1800" b="1" baseline="0" dirty="0" smtClean="0"/>
              <a:t>. Van Gogh, Vermeer, Rembrandt for an open data competition</a:t>
            </a:r>
          </a:p>
          <a:p>
            <a:pPr marL="742950" lvl="1" indent="-285750">
              <a:buFontTx/>
              <a:buChar char="•"/>
            </a:pPr>
            <a:r>
              <a:rPr lang="en-US" sz="1800" baseline="0" dirty="0" smtClean="0"/>
              <a:t>“If </a:t>
            </a:r>
            <a:r>
              <a:rPr lang="en-US" sz="1800" baseline="0" dirty="0" err="1" smtClean="0"/>
              <a:t>ppl</a:t>
            </a:r>
            <a:r>
              <a:rPr lang="en-US" sz="1800" baseline="0" dirty="0" smtClean="0"/>
              <a:t> are going to work on our collection we might as well give them the best stuff we have”- another urge by marketing </a:t>
            </a:r>
            <a:r>
              <a:rPr lang="en-US" sz="1800" baseline="0" dirty="0" err="1" smtClean="0"/>
              <a:t>dept</a:t>
            </a:r>
            <a:endParaRPr lang="en-US" sz="1800" baseline="0" dirty="0" smtClean="0"/>
          </a:p>
          <a:p>
            <a:pPr marL="742950" lvl="1" indent="-285750">
              <a:buFontTx/>
              <a:buChar char="•"/>
            </a:pPr>
            <a:r>
              <a:rPr lang="en-US" sz="1800" baseline="0" dirty="0" smtClean="0"/>
              <a:t>Core goal: get public familiar with our collection; internet can greatly facilitate that</a:t>
            </a:r>
          </a:p>
          <a:p>
            <a:pPr marL="742950" lvl="1" indent="-285750">
              <a:buFontTx/>
              <a:buChar char="•"/>
            </a:pPr>
            <a:r>
              <a:rPr lang="en-US" sz="1800" baseline="0" dirty="0" smtClean="0"/>
              <a:t>Argument: making images available cannot endanger our existence; it can only pique public interest and lead to greater ticket sales</a:t>
            </a:r>
          </a:p>
          <a:p>
            <a:pPr marL="285750" indent="-285750">
              <a:buFontTx/>
              <a:buChar char="•"/>
            </a:pPr>
            <a:r>
              <a:rPr lang="en-US" sz="1800" b="1" baseline="0" dirty="0" smtClean="0"/>
              <a:t>Which resulted in their dataset being the Most used data set in the competition, resulting in a lot of </a:t>
            </a:r>
            <a:r>
              <a:rPr lang="en-US" sz="1800" b="1" baseline="0" dirty="0" err="1" smtClean="0"/>
              <a:t>attn</a:t>
            </a:r>
            <a:r>
              <a:rPr lang="en-US" sz="1800" b="1" baseline="0" dirty="0" smtClean="0"/>
              <a:t> for Rijksmuseum</a:t>
            </a:r>
          </a:p>
          <a:p>
            <a:pPr marL="285750" indent="-285750">
              <a:buFontTx/>
              <a:buChar char="•"/>
            </a:pPr>
            <a:r>
              <a:rPr lang="en-US" sz="1800" baseline="0" dirty="0" smtClean="0"/>
              <a:t>Success led to internal discussion on what else could be done, new Digital Strategy (Digital Manager for museum presented at Museums and the Web </a:t>
            </a:r>
            <a:r>
              <a:rPr lang="en-US" sz="1800" baseline="0" dirty="0" err="1" smtClean="0"/>
              <a:t>conf</a:t>
            </a:r>
            <a:r>
              <a:rPr lang="en-US" sz="1800" baseline="0" dirty="0" smtClean="0"/>
              <a:t>)</a:t>
            </a:r>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The High res images released are also now the first results in </a:t>
            </a:r>
            <a:r>
              <a:rPr lang="en-US" sz="1800" baseline="0" dirty="0" err="1" smtClean="0"/>
              <a:t>google</a:t>
            </a:r>
            <a:r>
              <a:rPr lang="en-US" sz="1800" baseline="0" dirty="0" smtClean="0"/>
              <a:t> image search, which leads users back to the R website.</a:t>
            </a:r>
          </a:p>
          <a:p>
            <a:pPr marL="285750" indent="-285750">
              <a:buFontTx/>
              <a:buChar char="•"/>
            </a:pPr>
            <a:endParaRPr lang="en-US" sz="1800" dirty="0" smtClean="0"/>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baseline="0" dirty="0" smtClean="0"/>
              <a:t>On their own website they notes whether an object is on display in museum currently</a:t>
            </a:r>
          </a:p>
          <a:p>
            <a:pPr marL="285750" indent="-285750">
              <a:buFontTx/>
              <a:buChar char="•"/>
            </a:pP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55</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dirty="0" smtClean="0"/>
              <a:t>Last but not least, the previously</a:t>
            </a:r>
            <a:r>
              <a:rPr lang="en-US" sz="1800" baseline="0" dirty="0" smtClean="0"/>
              <a:t> mentioned </a:t>
            </a:r>
            <a:r>
              <a:rPr lang="en-US" sz="1800" baseline="0" dirty="0" err="1" smtClean="0"/>
              <a:t>Statens</a:t>
            </a:r>
            <a:r>
              <a:rPr lang="en-US" sz="1800" baseline="0" dirty="0" smtClean="0"/>
              <a:t> Museum for </a:t>
            </a:r>
            <a:r>
              <a:rPr lang="en-US" sz="1800" baseline="0" dirty="0" err="1" smtClean="0"/>
              <a:t>Kunst</a:t>
            </a:r>
            <a:r>
              <a:rPr lang="en-US" sz="1800" baseline="0" dirty="0" smtClean="0"/>
              <a:t> in Denmark</a:t>
            </a:r>
          </a:p>
          <a:p>
            <a:r>
              <a:rPr lang="en-US" sz="1800" baseline="0" dirty="0" smtClean="0"/>
              <a:t>Had a great </a:t>
            </a:r>
            <a:r>
              <a:rPr lang="en-US" sz="1800" dirty="0" smtClean="0"/>
              <a:t>Remix</a:t>
            </a:r>
            <a:r>
              <a:rPr lang="en-US" sz="1800" baseline="0" dirty="0" smtClean="0"/>
              <a:t> Art on the Copenhagen Metro fences project: </a:t>
            </a:r>
            <a:r>
              <a:rPr lang="en-US" sz="1800" dirty="0" smtClean="0"/>
              <a:t>http://</a:t>
            </a:r>
            <a:r>
              <a:rPr lang="en-US" sz="1800" dirty="0" err="1" smtClean="0"/>
              <a:t>openglam.org</a:t>
            </a:r>
            <a:r>
              <a:rPr lang="en-US" sz="1800" dirty="0" smtClean="0"/>
              <a:t>/2013/07/08/2353/</a:t>
            </a:r>
            <a:endParaRPr lang="en-US" sz="1800" dirty="0"/>
          </a:p>
          <a:p>
            <a:pPr marL="285750" marR="0" indent="-285750" algn="l" defTabSz="457200" rtl="0" eaLnBrk="1" fontAlgn="auto" latinLnBrk="0" hangingPunct="1">
              <a:lnSpc>
                <a:spcPct val="100000"/>
              </a:lnSpc>
              <a:spcBef>
                <a:spcPts val="0"/>
              </a:spcBef>
              <a:spcAft>
                <a:spcPts val="0"/>
              </a:spcAft>
              <a:buClrTx/>
              <a:buSzTx/>
              <a:buFontTx/>
              <a:buChar char="•"/>
              <a:tabLst/>
              <a:defRPr/>
            </a:pPr>
            <a:r>
              <a:rPr lang="en-US" sz="1800" dirty="0" smtClean="0">
                <a:effectLst/>
              </a:rPr>
              <a:t>Where</a:t>
            </a:r>
            <a:r>
              <a:rPr lang="en-US" sz="1800" baseline="0" dirty="0" smtClean="0">
                <a:effectLst/>
              </a:rPr>
              <a:t> they partnered with the </a:t>
            </a:r>
            <a:r>
              <a:rPr lang="en-US" sz="1800" dirty="0" smtClean="0">
                <a:effectLst/>
              </a:rPr>
              <a:t>Copenhagen Metro Company + SMK +</a:t>
            </a:r>
            <a:r>
              <a:rPr lang="en-US" sz="1800" baseline="0" dirty="0" smtClean="0">
                <a:effectLst/>
              </a:rPr>
              <a:t> </a:t>
            </a:r>
            <a:r>
              <a:rPr lang="en-US" sz="1800" baseline="0" dirty="0" smtClean="0"/>
              <a:t>Artists remixed images for a wall surround the Metro when it was under construction not too long ago</a:t>
            </a:r>
          </a:p>
          <a:p>
            <a:pPr marL="285750" indent="-285750">
              <a:buFontTx/>
              <a:buChar char="•"/>
            </a:pPr>
            <a:r>
              <a:rPr lang="en-US" sz="1800" baseline="0" dirty="0" smtClean="0"/>
              <a:t>It Resulted in positive </a:t>
            </a:r>
            <a:r>
              <a:rPr lang="en-US" sz="1800" baseline="0" dirty="0" err="1" smtClean="0"/>
              <a:t>attn</a:t>
            </a:r>
            <a:r>
              <a:rPr lang="en-US" sz="1800" baseline="0" dirty="0" smtClean="0"/>
              <a:t> with media and public; Spurred a collaborative spirit with </a:t>
            </a:r>
            <a:r>
              <a:rPr lang="en-US" sz="1800" baseline="0" dirty="0" err="1" smtClean="0"/>
              <a:t>danish</a:t>
            </a:r>
            <a:r>
              <a:rPr lang="en-US" sz="1800" baseline="0" dirty="0" smtClean="0"/>
              <a:t> museum community</a:t>
            </a:r>
          </a:p>
          <a:p>
            <a:pPr marL="285750" indent="-285750">
              <a:buFontTx/>
              <a:buChar char="•"/>
            </a:pPr>
            <a:r>
              <a:rPr lang="en-US" sz="1800" baseline="0" dirty="0" smtClean="0"/>
              <a:t>Not to mention that it replaced an eyesore with a beautiful mural of PD artworks</a:t>
            </a:r>
          </a:p>
        </p:txBody>
      </p:sp>
      <p:sp>
        <p:nvSpPr>
          <p:cNvPr id="4" name="Slide Number Placeholder 3"/>
          <p:cNvSpPr>
            <a:spLocks noGrp="1"/>
          </p:cNvSpPr>
          <p:nvPr>
            <p:ph type="sldNum" sz="quarter" idx="10"/>
          </p:nvPr>
        </p:nvSpPr>
        <p:spPr/>
        <p:txBody>
          <a:bodyPr/>
          <a:lstStyle/>
          <a:p>
            <a:fld id="{89F0D3AB-7FF9-814E-93F2-9CB08391943E}" type="slidenum">
              <a:rPr lang="en-US" smtClean="0"/>
              <a:t>56</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i="1" dirty="0" smtClean="0"/>
              <a:t>“</a:t>
            </a:r>
            <a:r>
              <a:rPr lang="en-US" sz="1800" i="1" dirty="0" smtClean="0">
                <a:effectLst/>
              </a:rPr>
              <a:t>Paradoxically, in this case it is not so much the museum, but the users, who worry about misuse and vandalism towards the artworks’ integrity when they are shared openly with the public.”</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i="0" dirty="0" smtClean="0">
                <a:effectLst/>
              </a:rPr>
              <a:t>*these</a:t>
            </a:r>
            <a:r>
              <a:rPr lang="en-US" sz="1800" i="0" baseline="0" dirty="0" smtClean="0">
                <a:effectLst/>
              </a:rPr>
              <a:t> are reasons SMK stated for the collaboration. They really wanted to .. </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i="0" baseline="0" dirty="0" smtClean="0">
                <a:effectLst/>
              </a:rPr>
              <a:t>*..and the wall is what resulted!</a:t>
            </a:r>
            <a:endParaRPr lang="en-US" sz="1800" i="0" dirty="0" smtClean="0">
              <a:effectLst/>
            </a:endParaRPr>
          </a:p>
        </p:txBody>
      </p:sp>
      <p:sp>
        <p:nvSpPr>
          <p:cNvPr id="4" name="Slide Number Placeholder 3"/>
          <p:cNvSpPr>
            <a:spLocks noGrp="1"/>
          </p:cNvSpPr>
          <p:nvPr>
            <p:ph type="sldNum" sz="quarter" idx="10"/>
          </p:nvPr>
        </p:nvSpPr>
        <p:spPr/>
        <p:txBody>
          <a:bodyPr/>
          <a:lstStyle/>
          <a:p>
            <a:fld id="{89F0D3AB-7FF9-814E-93F2-9CB08391943E}" type="slidenum">
              <a:rPr lang="en-US" smtClean="0"/>
              <a:t>57</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58</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59</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sz="1800" baseline="0" dirty="0" smtClean="0"/>
              <a:t>These four license elements can be combined legally in six ways, resulting in Six CC licenses. They are featured here on a spectrum of the most open license, which is CC Attribution, to the most restrictive license, which is CC Attribution-Noncommercial-</a:t>
            </a:r>
            <a:r>
              <a:rPr lang="en-US" sz="1800" baseline="0" dirty="0" err="1" smtClean="0"/>
              <a:t>NoDerivatives</a:t>
            </a:r>
            <a:r>
              <a:rPr lang="en-US" sz="1800" baseline="0" dirty="0" smtClean="0"/>
              <a:t>.</a:t>
            </a:r>
          </a:p>
          <a:p>
            <a:endParaRPr lang="en-US" sz="1800" baseline="0" dirty="0" smtClean="0"/>
          </a:p>
          <a:p>
            <a:r>
              <a:rPr lang="en-US" sz="1800" baseline="0" dirty="0" smtClean="0"/>
              <a:t>At the top is CC0, our public domain dedication tool, which is another legal tool we offer for those institutions wishing to waive their copyright in a work. In addition to our licenses, we offer two public domain tools which are used the most by cultural heritage institutions. CC0 will figure largely into our examples of museum uses of CC later.</a:t>
            </a:r>
          </a:p>
          <a:p>
            <a:endParaRPr lang="en-US" sz="1800" baseline="0" dirty="0" smtClean="0"/>
          </a:p>
          <a:p>
            <a:r>
              <a:rPr lang="en-US" sz="1800" baseline="0" dirty="0" smtClean="0"/>
              <a:t>I’ll let Diane explain those next.</a:t>
            </a:r>
          </a:p>
        </p:txBody>
      </p:sp>
      <p:sp>
        <p:nvSpPr>
          <p:cNvPr id="4" name="Slide Number Placeholder 3"/>
          <p:cNvSpPr>
            <a:spLocks noGrp="1"/>
          </p:cNvSpPr>
          <p:nvPr>
            <p:ph type="sldNum" sz="quarter" idx="10"/>
          </p:nvPr>
        </p:nvSpPr>
        <p:spPr/>
        <p:txBody>
          <a:bodyPr/>
          <a:lstStyle/>
          <a:p>
            <a:fld id="{89F0D3AB-7FF9-814E-93F2-9CB08391943E}" type="slidenum">
              <a:rPr lang="en-US" smtClean="0"/>
              <a:t>6</a:t>
            </a:fld>
            <a:endParaRPr lang="en-US"/>
          </a:p>
        </p:txBody>
      </p:sp>
    </p:spTree>
    <p:extLst>
      <p:ext uri="{BB962C8B-B14F-4D97-AF65-F5344CB8AC3E}">
        <p14:creationId xmlns:p14="http://schemas.microsoft.com/office/powerpoint/2010/main" val="8054422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indent="0">
              <a:buFontTx/>
              <a:buNone/>
            </a:pPr>
            <a:r>
              <a:rPr lang="en-US" sz="1800" dirty="0" smtClean="0"/>
              <a:t>So</a:t>
            </a:r>
            <a:r>
              <a:rPr lang="en-US" sz="1800" baseline="0" dirty="0" smtClean="0"/>
              <a:t> you can kind of see by now that sharing digital collections and collection records naturally leads to engaging and growing users for a museum, in addition to bringing wider exposure for the museum’s collection. </a:t>
            </a:r>
          </a:p>
          <a:p>
            <a:pPr marL="0" indent="0">
              <a:buFontTx/>
              <a:buNone/>
            </a:pPr>
            <a:endParaRPr lang="en-US" sz="1800" baseline="0" dirty="0" smtClean="0"/>
          </a:p>
          <a:p>
            <a:pPr marL="0" indent="0">
              <a:buFontTx/>
              <a:buNone/>
            </a:pPr>
            <a:r>
              <a:rPr lang="en-US" sz="1800" baseline="0" dirty="0" smtClean="0"/>
              <a:t>A variety of benefits result for the museum when it opens up its collections in even the smallest ways, as evidenced by the move from more restrictive to more open by many museums over time. </a:t>
            </a:r>
            <a:endParaRPr lang="en-US" sz="1800" dirty="0" smtClean="0"/>
          </a:p>
          <a:p>
            <a:pPr marL="285750" indent="-285750">
              <a:buFontTx/>
              <a:buChar char="•"/>
            </a:pPr>
            <a:endParaRPr lang="en-US" sz="1800" dirty="0"/>
          </a:p>
        </p:txBody>
      </p:sp>
      <p:sp>
        <p:nvSpPr>
          <p:cNvPr id="4" name="Slide Number Placeholder 3"/>
          <p:cNvSpPr>
            <a:spLocks noGrp="1"/>
          </p:cNvSpPr>
          <p:nvPr>
            <p:ph type="sldNum" sz="quarter" idx="10"/>
          </p:nvPr>
        </p:nvSpPr>
        <p:spPr/>
        <p:txBody>
          <a:bodyPr/>
          <a:lstStyle/>
          <a:p>
            <a:fld id="{89F0D3AB-7FF9-814E-93F2-9CB08391943E}" type="slidenum">
              <a:rPr lang="en-US" smtClean="0"/>
              <a:t>60</a:t>
            </a:fld>
            <a:endParaRPr lang="en-US"/>
          </a:p>
        </p:txBody>
      </p:sp>
    </p:spTree>
    <p:extLst>
      <p:ext uri="{BB962C8B-B14F-4D97-AF65-F5344CB8AC3E}">
        <p14:creationId xmlns:p14="http://schemas.microsoft.com/office/powerpoint/2010/main" val="1518390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61</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62</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sz="1800" baseline="0" dirty="0" smtClean="0"/>
          </a:p>
        </p:txBody>
      </p:sp>
      <p:sp>
        <p:nvSpPr>
          <p:cNvPr id="4" name="Slide Number Placeholder 3"/>
          <p:cNvSpPr>
            <a:spLocks noGrp="1"/>
          </p:cNvSpPr>
          <p:nvPr>
            <p:ph type="sldNum" sz="quarter" idx="10"/>
          </p:nvPr>
        </p:nvSpPr>
        <p:spPr/>
        <p:txBody>
          <a:bodyPr/>
          <a:lstStyle/>
          <a:p>
            <a:fld id="{89F0D3AB-7FF9-814E-93F2-9CB08391943E}" type="slidenum">
              <a:rPr lang="en-US" sz="1800" smtClean="0"/>
              <a:t>63</a:t>
            </a:fld>
            <a:endParaRPr lang="en-US" sz="1800"/>
          </a:p>
        </p:txBody>
      </p:sp>
    </p:spTree>
    <p:extLst>
      <p:ext uri="{BB962C8B-B14F-4D97-AF65-F5344CB8AC3E}">
        <p14:creationId xmlns:p14="http://schemas.microsoft.com/office/powerpoint/2010/main" val="2771884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 zero is a tool for your to waive all of your copyrights in a work, effectively dedicating it to the public domain. In this sense, CC0 is often called the public domain dedication tool. CC ZERO = you waiving all of YOUR rights so that you have zero rights left in a work. </a:t>
            </a:r>
            <a:endParaRPr lang="en-US" dirty="0" smtClean="0"/>
          </a:p>
          <a:p>
            <a:endParaRPr lang="en-US" b="1" dirty="0"/>
          </a:p>
        </p:txBody>
      </p:sp>
    </p:spTree>
    <p:extLst>
      <p:ext uri="{BB962C8B-B14F-4D97-AF65-F5344CB8AC3E}">
        <p14:creationId xmlns:p14="http://schemas.microsoft.com/office/powerpoint/2010/main" val="42209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CC0 has a legal code beneath it, because it’s a tool for creators to use to relinquish their rights to a work, and you need a legal mechanism to do that. </a:t>
            </a:r>
          </a:p>
          <a:p>
            <a:endParaRPr lang="en-US" b="1" baseline="0" dirty="0" smtClean="0"/>
          </a:p>
        </p:txBody>
      </p:sp>
    </p:spTree>
    <p:extLst>
      <p:ext uri="{BB962C8B-B14F-4D97-AF65-F5344CB8AC3E}">
        <p14:creationId xmlns:p14="http://schemas.microsoft.com/office/powerpoint/2010/main" val="202686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Public Domain Mark is for marking</a:t>
            </a:r>
            <a:r>
              <a:rPr lang="en-US" baseline="0" dirty="0" smtClean="0"/>
              <a:t> works that are already in the public domain, not created and owned by you, but by authors long dead and gone. The public domain mark is mainly used by institutions to mark materials archived from hundreds of years ago, or just before 1923. </a:t>
            </a:r>
            <a:endParaRPr lang="en-US" dirty="0" smtClean="0"/>
          </a:p>
          <a:p>
            <a:endParaRPr lang="en-US" dirty="0"/>
          </a:p>
        </p:txBody>
      </p:sp>
    </p:spTree>
    <p:extLst>
      <p:ext uri="{BB962C8B-B14F-4D97-AF65-F5344CB8AC3E}">
        <p14:creationId xmlns:p14="http://schemas.microsoft.com/office/powerpoint/2010/main" val="42209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8842FD-1251-1447-8EC8-A923A57B7B83}" type="datetimeFigureOut">
              <a:rPr lang="en-US" smtClean="0"/>
              <a:t>1/09/2015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C8842FD-1251-1447-8EC8-A923A57B7B83}" type="datetimeFigureOut">
              <a:rPr lang="en-US" smtClean="0"/>
              <a:t>1/09/2015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C8842FD-1251-1447-8EC8-A923A57B7B83}" type="datetimeFigureOut">
              <a:rPr lang="en-US" smtClean="0"/>
              <a:t>1/09/2015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842FD-1251-1447-8EC8-A923A57B7B83}" type="datetimeFigureOut">
              <a:rPr lang="en-US" smtClean="0"/>
              <a:t>1/09/2015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8842FD-1251-1447-8EC8-A923A57B7B83}" type="datetimeFigureOut">
              <a:rPr lang="en-US" smtClean="0"/>
              <a:t>1/09/2015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21E53-2EE1-6347-83DF-3A41DF2F9F93}"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842FD-1251-1447-8EC8-A923A57B7B83}" type="datetimeFigureOut">
              <a:rPr lang="en-US" smtClean="0"/>
              <a:t>1/09/2015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B21E53-2EE1-6347-83DF-3A41DF2F9F93}"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553" y="231210"/>
            <a:ext cx="4663030" cy="466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3" descr="Creative Commons logo whit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95" y="3321251"/>
            <a:ext cx="8801601" cy="3890211"/>
          </a:xfrm>
          <a:prstGeom prst="rect">
            <a:avLst/>
          </a:prstGeom>
        </p:spPr>
      </p:pic>
      <p:sp>
        <p:nvSpPr>
          <p:cNvPr id="5" name="Rectangle 4"/>
          <p:cNvSpPr>
            <a:spLocks noChangeArrowheads="1"/>
          </p:cNvSpPr>
          <p:nvPr/>
        </p:nvSpPr>
        <p:spPr bwMode="auto">
          <a:xfrm>
            <a:off x="249548" y="2528209"/>
            <a:ext cx="8693926" cy="424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endParaRPr lang="en-US" sz="3600" dirty="0" smtClean="0">
              <a:solidFill>
                <a:srgbClr val="FFFF00"/>
              </a:solidFill>
              <a:latin typeface="Helvetica Neue"/>
              <a:cs typeface="Helvetica Neue"/>
            </a:endParaRPr>
          </a:p>
          <a:p>
            <a:pPr algn="l"/>
            <a:endParaRPr lang="en-US" sz="3600" dirty="0">
              <a:solidFill>
                <a:srgbClr val="FFFF00"/>
              </a:solidFill>
              <a:latin typeface="Helvetica Neue"/>
              <a:cs typeface="Helvetica Neue"/>
            </a:endParaRPr>
          </a:p>
          <a:p>
            <a:pPr algn="l"/>
            <a:r>
              <a:rPr lang="en-US" sz="5400" dirty="0" smtClean="0">
                <a:solidFill>
                  <a:srgbClr val="34B4C8"/>
                </a:solidFill>
                <a:latin typeface="Helvetica Neue"/>
                <a:cs typeface="Helvetica Neue"/>
              </a:rPr>
              <a:t>&amp; Cultural Heritage</a:t>
            </a:r>
          </a:p>
        </p:txBody>
      </p:sp>
    </p:spTree>
    <p:extLst>
      <p:ext uri="{BB962C8B-B14F-4D97-AF65-F5344CB8AC3E}">
        <p14:creationId xmlns:p14="http://schemas.microsoft.com/office/powerpoint/2010/main" val="301183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5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086"/>
            <a:ext cx="9144000" cy="708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4853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289" y="670639"/>
            <a:ext cx="4215944" cy="545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325546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7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859" y="185496"/>
            <a:ext cx="5592131" cy="6645194"/>
          </a:xfrm>
          <a:prstGeom prst="rect">
            <a:avLst/>
          </a:prstGeom>
        </p:spPr>
      </p:pic>
      <p:sp>
        <p:nvSpPr>
          <p:cNvPr id="112" name="Shape 112"/>
          <p:cNvSpPr>
            <a:spLocks noChangeArrowheads="1"/>
          </p:cNvSpPr>
          <p:nvPr/>
        </p:nvSpPr>
        <p:spPr bwMode="auto">
          <a:xfrm>
            <a:off x="892175" y="563563"/>
            <a:ext cx="741203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buSzPct val="25000"/>
            </a:pPr>
            <a:r>
              <a:rPr lang="en-US" sz="3000">
                <a:solidFill>
                  <a:srgbClr val="FFFFFF"/>
                </a:solidFill>
                <a:latin typeface="Lato" charset="0"/>
                <a:cs typeface="Lato" charset="0"/>
                <a:sym typeface="Lato" charset="0"/>
              </a:rPr>
              <a:t>
</a:t>
            </a:r>
          </a:p>
        </p:txBody>
      </p:sp>
      <p:sp>
        <p:nvSpPr>
          <p:cNvPr id="22531" name="Shape 114"/>
          <p:cNvSpPr>
            <a:spLocks noChangeArrowheads="1"/>
          </p:cNvSpPr>
          <p:nvPr/>
        </p:nvSpPr>
        <p:spPr bwMode="auto">
          <a:xfrm>
            <a:off x="-44450" y="2616200"/>
            <a:ext cx="3241675"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Lawyer </a:t>
            </a:r>
          </a:p>
          <a:p>
            <a:pPr marL="241300" algn="ctr">
              <a:buSzPct val="25000"/>
            </a:pPr>
            <a:r>
              <a:rPr lang="en-US" sz="3600" b="1" dirty="0">
                <a:solidFill>
                  <a:srgbClr val="FFFFFF"/>
                </a:solidFill>
                <a:latin typeface="Helvetica Neue"/>
                <a:ea typeface="Helvetica Neue" charset="0"/>
                <a:cs typeface="Helvetica Neue"/>
                <a:sym typeface="Helvetica Neue" charset="0"/>
              </a:rPr>
              <a:t>Readable</a:t>
            </a:r>
          </a:p>
          <a:p>
            <a:pPr marL="241300" algn="ctr">
              <a:buSzPct val="25000"/>
            </a:pPr>
            <a:r>
              <a:rPr lang="en-US" sz="3600" b="1" dirty="0">
                <a:solidFill>
                  <a:srgbClr val="FFFFFF"/>
                </a:solidFill>
                <a:latin typeface="Helvetica Neue"/>
                <a:ea typeface="Helvetica Neue" charset="0"/>
                <a:cs typeface="Helvetica Neue"/>
                <a:sym typeface="Helvetica Neue" charset="0"/>
              </a:rPr>
              <a:t>Legal Code</a:t>
            </a:r>
          </a:p>
        </p:txBody>
      </p:sp>
    </p:spTree>
    <p:extLst>
      <p:ext uri="{BB962C8B-B14F-4D97-AF65-F5344CB8AC3E}">
        <p14:creationId xmlns:p14="http://schemas.microsoft.com/office/powerpoint/2010/main" val="399691130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738" y="195263"/>
            <a:ext cx="5631735" cy="6858000"/>
          </a:xfrm>
          <a:prstGeom prst="rect">
            <a:avLst/>
          </a:prstGeom>
        </p:spPr>
      </p:pic>
      <p:sp>
        <p:nvSpPr>
          <p:cNvPr id="23554" name="Shape 120"/>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Human</a:t>
            </a:r>
          </a:p>
          <a:p>
            <a:pPr marL="241300" algn="ctr">
              <a:buSzPct val="25000"/>
            </a:pPr>
            <a:r>
              <a:rPr lang="en-US" sz="3600" b="1" dirty="0">
                <a:solidFill>
                  <a:srgbClr val="FFFFFF"/>
                </a:solidFill>
                <a:latin typeface="Helvetica Neue"/>
                <a:ea typeface="Helvetica Neue" charset="0"/>
                <a:cs typeface="Helvetica Neue"/>
                <a:sym typeface="Helvetica Neue" charset="0"/>
              </a:rPr>
              <a:t>Readable Deed</a:t>
            </a:r>
          </a:p>
        </p:txBody>
      </p:sp>
    </p:spTree>
    <p:extLst>
      <p:ext uri="{BB962C8B-B14F-4D97-AF65-F5344CB8AC3E}">
        <p14:creationId xmlns:p14="http://schemas.microsoft.com/office/powerpoint/2010/main" val="187077596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hape 125"/>
          <p:cNvSpPr>
            <a:spLocks noChangeArrowheads="1"/>
          </p:cNvSpPr>
          <p:nvPr/>
        </p:nvSpPr>
        <p:spPr bwMode="auto">
          <a:xfrm>
            <a:off x="2786063" y="9525"/>
            <a:ext cx="6357937" cy="6858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78" name="Shape 126"/>
          <p:cNvSpPr>
            <a:spLocks noChangeArrowheads="1"/>
          </p:cNvSpPr>
          <p:nvPr/>
        </p:nvSpPr>
        <p:spPr bwMode="auto">
          <a:xfrm>
            <a:off x="-160338" y="2616200"/>
            <a:ext cx="3241676"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marL="241300" algn="ctr">
              <a:buSzPct val="25000"/>
            </a:pPr>
            <a:r>
              <a:rPr lang="en-US" sz="3600" b="1" dirty="0">
                <a:solidFill>
                  <a:srgbClr val="FFFFFF"/>
                </a:solidFill>
                <a:latin typeface="Helvetica Neue"/>
                <a:ea typeface="Helvetica Neue" charset="0"/>
                <a:cs typeface="Helvetica Neue"/>
                <a:sym typeface="Helvetica Neue" charset="0"/>
              </a:rPr>
              <a:t>Machine</a:t>
            </a:r>
          </a:p>
          <a:p>
            <a:pPr marL="241300" algn="ctr">
              <a:buSzPct val="25000"/>
            </a:pPr>
            <a:r>
              <a:rPr lang="en-US" sz="3600" b="1" dirty="0">
                <a:solidFill>
                  <a:srgbClr val="FFFFFF"/>
                </a:solidFill>
                <a:latin typeface="Helvetica Neue"/>
                <a:ea typeface="Helvetica Neue" charset="0"/>
                <a:cs typeface="Helvetica Neue"/>
                <a:sym typeface="Helvetica Neue" charset="0"/>
              </a:rPr>
              <a:t>Readable Metadata</a:t>
            </a:r>
          </a:p>
        </p:txBody>
      </p:sp>
    </p:spTree>
    <p:extLst>
      <p:ext uri="{BB962C8B-B14F-4D97-AF65-F5344CB8AC3E}">
        <p14:creationId xmlns:p14="http://schemas.microsoft.com/office/powerpoint/2010/main" val="91976135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3" descr="flags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14177"/>
            <a:ext cx="9144000" cy="502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4" descr="cclogo-gra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61734" y="6000750"/>
            <a:ext cx="1214438"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9371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
            <a:ext cx="9144000" cy="6746240"/>
          </a:xfrm>
          <a:prstGeom prst="rect">
            <a:avLst/>
          </a:prstGeom>
        </p:spPr>
      </p:pic>
      <p:pic>
        <p:nvPicPr>
          <p:cNvPr id="4" name="Picture 3"/>
          <p:cNvPicPr>
            <a:picLocks noChangeAspect="1"/>
          </p:cNvPicPr>
          <p:nvPr/>
        </p:nvPicPr>
        <p:blipFill>
          <a:blip r:embed="rId3"/>
          <a:stretch>
            <a:fillRect/>
          </a:stretch>
        </p:blipFill>
        <p:spPr>
          <a:xfrm>
            <a:off x="0" y="50800"/>
            <a:ext cx="9144000" cy="6746240"/>
          </a:xfrm>
          <a:prstGeom prst="rect">
            <a:avLst/>
          </a:prstGeom>
        </p:spPr>
      </p:pic>
    </p:spTree>
    <p:extLst>
      <p:ext uri="{BB962C8B-B14F-4D97-AF65-F5344CB8AC3E}">
        <p14:creationId xmlns:p14="http://schemas.microsoft.com/office/powerpoint/2010/main" val="9782960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ccpuzzle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2017" y="187573"/>
            <a:ext cx="4561383" cy="4562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4"/>
          <a:srcRect t="65297" b="19955"/>
          <a:stretch/>
        </p:blipFill>
        <p:spPr>
          <a:xfrm>
            <a:off x="0" y="5016500"/>
            <a:ext cx="9144000" cy="1841500"/>
          </a:xfrm>
          <a:prstGeom prst="rect">
            <a:avLst/>
          </a:prstGeom>
        </p:spPr>
      </p:pic>
    </p:spTree>
    <p:extLst>
      <p:ext uri="{BB962C8B-B14F-4D97-AF65-F5344CB8AC3E}">
        <p14:creationId xmlns:p14="http://schemas.microsoft.com/office/powerpoint/2010/main" val="494344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700" y="1880938"/>
            <a:ext cx="8280859" cy="2123658"/>
          </a:xfrm>
          <a:prstGeom prst="rect">
            <a:avLst/>
          </a:prstGeom>
          <a:noFill/>
        </p:spPr>
        <p:txBody>
          <a:bodyPr wrap="square" rtlCol="0">
            <a:spAutoFit/>
          </a:bodyPr>
          <a:lstStyle/>
          <a:p>
            <a:pPr algn="ctr"/>
            <a:endParaRPr lang="en-US" sz="6600" dirty="0" smtClean="0">
              <a:solidFill>
                <a:schemeClr val="accent6">
                  <a:lumMod val="75000"/>
                </a:schemeClr>
              </a:solidFill>
              <a:latin typeface="Helvetica Neue"/>
              <a:cs typeface="Helvetica Neue"/>
            </a:endParaRPr>
          </a:p>
          <a:p>
            <a:pPr algn="ctr"/>
            <a:r>
              <a:rPr lang="en-US" sz="6600" dirty="0">
                <a:solidFill>
                  <a:schemeClr val="accent6">
                    <a:lumMod val="75000"/>
                  </a:schemeClr>
                </a:solidFill>
                <a:latin typeface="Helvetica Neue"/>
                <a:cs typeface="Helvetica Neue"/>
              </a:rPr>
              <a:t> </a:t>
            </a:r>
            <a:r>
              <a:rPr lang="en-US" sz="6600" dirty="0" smtClean="0">
                <a:solidFill>
                  <a:schemeClr val="accent6">
                    <a:lumMod val="75000"/>
                  </a:schemeClr>
                </a:solidFill>
                <a:latin typeface="Helvetica Neue"/>
                <a:cs typeface="Helvetica Neue"/>
              </a:rPr>
              <a:t>       </a:t>
            </a:r>
            <a:r>
              <a:rPr lang="en-US" sz="6600" b="1" dirty="0" smtClean="0">
                <a:latin typeface="Helvetica Neue"/>
                <a:cs typeface="Helvetica Neue"/>
              </a:rPr>
              <a:t>+</a:t>
            </a:r>
            <a:r>
              <a:rPr lang="en-US" sz="6600" dirty="0" smtClean="0">
                <a:latin typeface="Helvetica Neue"/>
                <a:cs typeface="Helvetica Neue"/>
              </a:rPr>
              <a:t> </a:t>
            </a:r>
            <a:r>
              <a:rPr lang="en-US" sz="6600" b="1" dirty="0" smtClean="0">
                <a:latin typeface="Helvetica Neue"/>
                <a:cs typeface="Helvetica Neue"/>
              </a:rPr>
              <a:t>Museums </a:t>
            </a:r>
          </a:p>
        </p:txBody>
      </p:sp>
      <p:pic>
        <p:nvPicPr>
          <p:cNvPr id="2" name="Picture 1"/>
          <p:cNvPicPr>
            <a:picLocks noChangeAspect="1"/>
          </p:cNvPicPr>
          <p:nvPr/>
        </p:nvPicPr>
        <p:blipFill>
          <a:blip r:embed="rId3"/>
          <a:stretch>
            <a:fillRect/>
          </a:stretch>
        </p:blipFill>
        <p:spPr>
          <a:xfrm>
            <a:off x="1435100" y="2794000"/>
            <a:ext cx="1447800" cy="1270000"/>
          </a:xfrm>
          <a:prstGeom prst="rect">
            <a:avLst/>
          </a:prstGeom>
        </p:spPr>
      </p:pic>
    </p:spTree>
    <p:extLst>
      <p:ext uri="{BB962C8B-B14F-4D97-AF65-F5344CB8AC3E}">
        <p14:creationId xmlns:p14="http://schemas.microsoft.com/office/powerpoint/2010/main" val="3477182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700" y="1880938"/>
            <a:ext cx="8280859" cy="1938992"/>
          </a:xfrm>
          <a:prstGeom prst="rect">
            <a:avLst/>
          </a:prstGeom>
          <a:noFill/>
        </p:spPr>
        <p:txBody>
          <a:bodyPr wrap="square" rtlCol="0">
            <a:spAutoFit/>
          </a:bodyPr>
          <a:lstStyle/>
          <a:p>
            <a:pPr algn="ctr"/>
            <a:endParaRPr lang="en-US" sz="6600" dirty="0" smtClean="0">
              <a:solidFill>
                <a:schemeClr val="accent6">
                  <a:lumMod val="75000"/>
                </a:schemeClr>
              </a:solidFill>
              <a:latin typeface="Helvetica Neue"/>
              <a:cs typeface="Helvetica Neue"/>
            </a:endParaRPr>
          </a:p>
          <a:p>
            <a:pPr algn="ctr"/>
            <a:r>
              <a:rPr lang="en-US" sz="5400" b="1" dirty="0" smtClean="0">
                <a:latin typeface="Helvetica Neue"/>
                <a:cs typeface="Helvetica Neue"/>
              </a:rPr>
              <a:t>          </a:t>
            </a:r>
            <a:r>
              <a:rPr lang="en-US" sz="5400" b="1" dirty="0">
                <a:latin typeface="Helvetica Neue"/>
                <a:cs typeface="Helvetica Neue"/>
              </a:rPr>
              <a:t> </a:t>
            </a:r>
            <a:r>
              <a:rPr lang="en-US" sz="5400" b="1" dirty="0" smtClean="0">
                <a:latin typeface="Helvetica Neue"/>
                <a:cs typeface="Helvetica Neue"/>
              </a:rPr>
              <a:t>Digital collections</a:t>
            </a:r>
          </a:p>
        </p:txBody>
      </p:sp>
      <p:pic>
        <p:nvPicPr>
          <p:cNvPr id="2" name="Picture 1"/>
          <p:cNvPicPr>
            <a:picLocks noChangeAspect="1"/>
          </p:cNvPicPr>
          <p:nvPr/>
        </p:nvPicPr>
        <p:blipFill>
          <a:blip r:embed="rId3"/>
          <a:stretch>
            <a:fillRect/>
          </a:stretch>
        </p:blipFill>
        <p:spPr>
          <a:xfrm>
            <a:off x="889000" y="2641600"/>
            <a:ext cx="1447800" cy="1270000"/>
          </a:xfrm>
          <a:prstGeom prst="rect">
            <a:avLst/>
          </a:prstGeom>
        </p:spPr>
      </p:pic>
    </p:spTree>
    <p:extLst>
      <p:ext uri="{BB962C8B-B14F-4D97-AF65-F5344CB8AC3E}">
        <p14:creationId xmlns:p14="http://schemas.microsoft.com/office/powerpoint/2010/main" val="2586844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900" y="2147638"/>
            <a:ext cx="8280859" cy="3416320"/>
          </a:xfrm>
          <a:prstGeom prst="rect">
            <a:avLst/>
          </a:prstGeom>
          <a:noFill/>
        </p:spPr>
        <p:txBody>
          <a:bodyPr wrap="square" rtlCol="0">
            <a:spAutoFit/>
          </a:bodyPr>
          <a:lstStyle/>
          <a:p>
            <a:pPr algn="ctr"/>
            <a:r>
              <a:rPr lang="en-US" sz="5400" dirty="0" smtClean="0">
                <a:solidFill>
                  <a:srgbClr val="34B4C8"/>
                </a:solidFill>
                <a:latin typeface="Helvetica Neue"/>
                <a:cs typeface="Helvetica Neue"/>
              </a:rPr>
              <a:t>A simple, standardized, legally robust way to grant © permissions to cultural works and data</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502805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100k+ online image collection </a:t>
            </a:r>
          </a:p>
          <a:p>
            <a:pPr marL="571500" indent="-571500" algn="l">
              <a:buFont typeface="Wingdings" charset="2"/>
              <a:buChar char="§"/>
            </a:pPr>
            <a:r>
              <a:rPr lang="en-US" sz="3600" dirty="0" smtClean="0">
                <a:latin typeface="Helvetica Neue"/>
                <a:cs typeface="Helvetica Neue"/>
              </a:rPr>
              <a:t>CC BY for images and text owned by museum; PD for PD works</a:t>
            </a:r>
          </a:p>
          <a:p>
            <a:pPr marL="571500" indent="-571500" algn="l">
              <a:buFont typeface="Wingdings" charset="2"/>
              <a:buChar char="§"/>
            </a:pPr>
            <a:r>
              <a:rPr lang="en-US" sz="3600" dirty="0" smtClean="0">
                <a:latin typeface="Helvetica Neue"/>
                <a:cs typeface="Helvetica Neue"/>
              </a:rPr>
              <a:t>Most restrictive </a:t>
            </a:r>
            <a:r>
              <a:rPr lang="en-US" sz="3600" dirty="0" smtClean="0">
                <a:latin typeface="Helvetica Neue"/>
                <a:cs typeface="Helvetica Neue"/>
                <a:sym typeface="Wingdings"/>
              </a:rPr>
              <a:t></a:t>
            </a:r>
            <a:r>
              <a:rPr lang="en-US" sz="3600" dirty="0" smtClean="0">
                <a:latin typeface="Helvetica Neue"/>
                <a:cs typeface="Helvetica Neue"/>
              </a:rPr>
              <a:t> most open </a:t>
            </a:r>
          </a:p>
          <a:p>
            <a:pPr marL="1028700" lvl="1" indent="-571500">
              <a:buFont typeface="Wingdings" charset="2"/>
              <a:buChar char="§"/>
            </a:pPr>
            <a:r>
              <a:rPr lang="en-US" sz="3600" dirty="0" smtClean="0">
                <a:latin typeface="Helvetica Neue"/>
                <a:cs typeface="Helvetica Neue"/>
              </a:rPr>
              <a:t>2004: CC BY-NC-ND </a:t>
            </a:r>
            <a:endParaRPr lang="en-US" sz="3600" dirty="0" smtClean="0">
              <a:latin typeface="Helvetica Neue"/>
              <a:cs typeface="Helvetica Neue"/>
              <a:sym typeface="Wingdings"/>
            </a:endParaRPr>
          </a:p>
          <a:p>
            <a:pPr marL="1028700" lvl="1" indent="-571500">
              <a:buFont typeface="Wingdings" charset="2"/>
              <a:buChar char="§"/>
            </a:pPr>
            <a:r>
              <a:rPr lang="en-US" sz="3600" dirty="0" smtClean="0">
                <a:latin typeface="Helvetica Neue"/>
                <a:cs typeface="Helvetica Neue"/>
                <a:sym typeface="Wingdings"/>
              </a:rPr>
              <a:t>2010: CC BY-NC </a:t>
            </a:r>
          </a:p>
          <a:p>
            <a:pPr marL="1028700" lvl="1" indent="-571500">
              <a:buFont typeface="Wingdings" charset="2"/>
              <a:buChar char="§"/>
            </a:pPr>
            <a:r>
              <a:rPr lang="en-US" sz="3600" dirty="0" smtClean="0">
                <a:latin typeface="Helvetica Neue"/>
                <a:cs typeface="Helvetica Neue"/>
                <a:sym typeface="Wingdings"/>
              </a:rPr>
              <a:t>Today: CC BY &amp; PD statement</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Brooklyn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529221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5899649"/>
            <a:ext cx="9144000" cy="1815101"/>
          </a:xfrm>
          <a:prstGeom prst="rect">
            <a:avLst/>
          </a:prstGeom>
        </p:spPr>
      </p:pic>
      <p:pic>
        <p:nvPicPr>
          <p:cNvPr id="4" name="Picture 3"/>
          <p:cNvPicPr>
            <a:picLocks noChangeAspect="1"/>
          </p:cNvPicPr>
          <p:nvPr/>
        </p:nvPicPr>
        <p:blipFill>
          <a:blip r:embed="rId4"/>
          <a:stretch>
            <a:fillRect/>
          </a:stretch>
        </p:blipFill>
        <p:spPr>
          <a:xfrm>
            <a:off x="0" y="-533400"/>
            <a:ext cx="9144000" cy="6629186"/>
          </a:xfrm>
          <a:prstGeom prst="rect">
            <a:avLst/>
          </a:prstGeom>
        </p:spPr>
      </p:pic>
      <p:pic>
        <p:nvPicPr>
          <p:cNvPr id="6" name="Picture 5"/>
          <p:cNvPicPr>
            <a:picLocks noChangeAspect="1"/>
          </p:cNvPicPr>
          <p:nvPr/>
        </p:nvPicPr>
        <p:blipFill>
          <a:blip r:embed="rId5"/>
          <a:stretch>
            <a:fillRect/>
          </a:stretch>
        </p:blipFill>
        <p:spPr>
          <a:xfrm>
            <a:off x="2971800" y="5930900"/>
            <a:ext cx="546100" cy="546100"/>
          </a:xfrm>
          <a:prstGeom prst="rect">
            <a:avLst/>
          </a:prstGeom>
        </p:spPr>
      </p:pic>
      <p:pic>
        <p:nvPicPr>
          <p:cNvPr id="7" name="Picture 6"/>
          <p:cNvPicPr>
            <a:picLocks noChangeAspect="1"/>
          </p:cNvPicPr>
          <p:nvPr/>
        </p:nvPicPr>
        <p:blipFill>
          <a:blip r:embed="rId6"/>
          <a:stretch>
            <a:fillRect/>
          </a:stretch>
        </p:blipFill>
        <p:spPr>
          <a:xfrm>
            <a:off x="3581400" y="5930900"/>
            <a:ext cx="546100" cy="546100"/>
          </a:xfrm>
          <a:prstGeom prst="rect">
            <a:avLst/>
          </a:prstGeom>
        </p:spPr>
      </p:pic>
    </p:spTree>
    <p:extLst>
      <p:ext uri="{BB962C8B-B14F-4D97-AF65-F5344CB8AC3E}">
        <p14:creationId xmlns:p14="http://schemas.microsoft.com/office/powerpoint/2010/main" val="3341617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150,000 images of its public domain collection released via CC0</a:t>
            </a:r>
          </a:p>
          <a:p>
            <a:pPr marL="571500" indent="-571500">
              <a:buFont typeface="Wingdings" charset="2"/>
              <a:buChar char="§"/>
            </a:pPr>
            <a:r>
              <a:rPr lang="en-US" sz="3600" dirty="0" smtClean="0">
                <a:latin typeface="Helvetica Neue"/>
                <a:cs typeface="Helvetica Neue"/>
              </a:rPr>
              <a:t>Initial hesitation, but marketing </a:t>
            </a:r>
            <a:r>
              <a:rPr lang="en-US" sz="3600" dirty="0" err="1" smtClean="0">
                <a:latin typeface="Helvetica Neue"/>
                <a:cs typeface="Helvetica Neue"/>
              </a:rPr>
              <a:t>dept</a:t>
            </a:r>
            <a:r>
              <a:rPr lang="en-US" sz="3600" dirty="0" smtClean="0">
                <a:latin typeface="Helvetica Neue"/>
                <a:cs typeface="Helvetica Neue"/>
              </a:rPr>
              <a:t> argued</a:t>
            </a:r>
            <a:r>
              <a:rPr lang="en-US" sz="3600" dirty="0">
                <a:latin typeface="Helvetica Neue"/>
                <a:cs typeface="Helvetica Neue"/>
              </a:rPr>
              <a:t> </a:t>
            </a:r>
            <a:r>
              <a:rPr lang="en-US" sz="3600" dirty="0" smtClean="0">
                <a:latin typeface="Helvetica Neue"/>
                <a:cs typeface="Helvetica Neue"/>
              </a:rPr>
              <a:t>that “the </a:t>
            </a:r>
            <a:r>
              <a:rPr lang="en-US" sz="3600" dirty="0">
                <a:latin typeface="Helvetica Neue"/>
                <a:cs typeface="Helvetica Neue"/>
              </a:rPr>
              <a:t>digital reproduction of an item would pique public interest in it, leading them to buy tickets to the museum to see the real </a:t>
            </a:r>
            <a:r>
              <a:rPr lang="en-US" sz="3600" dirty="0" smtClean="0">
                <a:latin typeface="Helvetica Neue"/>
                <a:cs typeface="Helvetica Neue"/>
              </a:rPr>
              <a:t>deal” </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Rijksmuseum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849856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588000"/>
            <a:ext cx="9144000" cy="1939922"/>
          </a:xfrm>
          <a:prstGeom prst="rect">
            <a:avLst/>
          </a:prstGeom>
        </p:spPr>
      </p:pic>
      <p:pic>
        <p:nvPicPr>
          <p:cNvPr id="3" name="Picture 2"/>
          <p:cNvPicPr>
            <a:picLocks noChangeAspect="1"/>
          </p:cNvPicPr>
          <p:nvPr/>
        </p:nvPicPr>
        <p:blipFill>
          <a:blip r:embed="rId4"/>
          <a:stretch>
            <a:fillRect/>
          </a:stretch>
        </p:blipFill>
        <p:spPr>
          <a:xfrm>
            <a:off x="0" y="-927100"/>
            <a:ext cx="9144000" cy="6626831"/>
          </a:xfrm>
          <a:prstGeom prst="rect">
            <a:avLst/>
          </a:prstGeom>
        </p:spPr>
      </p:pic>
      <p:pic>
        <p:nvPicPr>
          <p:cNvPr id="4" name="Picture 3"/>
          <p:cNvPicPr>
            <a:picLocks noChangeAspect="1"/>
          </p:cNvPicPr>
          <p:nvPr/>
        </p:nvPicPr>
        <p:blipFill>
          <a:blip r:embed="rId5"/>
          <a:stretch>
            <a:fillRect/>
          </a:stretch>
        </p:blipFill>
        <p:spPr>
          <a:xfrm>
            <a:off x="6070600" y="6153150"/>
            <a:ext cx="546100" cy="546100"/>
          </a:xfrm>
          <a:prstGeom prst="rect">
            <a:avLst/>
          </a:prstGeom>
        </p:spPr>
      </p:pic>
      <p:pic>
        <p:nvPicPr>
          <p:cNvPr id="5" name="Picture 4"/>
          <p:cNvPicPr>
            <a:picLocks noChangeAspect="1"/>
          </p:cNvPicPr>
          <p:nvPr/>
        </p:nvPicPr>
        <p:blipFill>
          <a:blip r:embed="rId6"/>
          <a:stretch>
            <a:fillRect/>
          </a:stretch>
        </p:blipFill>
        <p:spPr>
          <a:xfrm>
            <a:off x="5473700" y="6153150"/>
            <a:ext cx="546100" cy="546100"/>
          </a:xfrm>
          <a:prstGeom prst="rect">
            <a:avLst/>
          </a:prstGeom>
        </p:spPr>
      </p:pic>
    </p:spTree>
    <p:extLst>
      <p:ext uri="{BB962C8B-B14F-4D97-AF65-F5344CB8AC3E}">
        <p14:creationId xmlns:p14="http://schemas.microsoft.com/office/powerpoint/2010/main" val="576928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54100" y="101600"/>
            <a:ext cx="7011605" cy="6858000"/>
          </a:xfrm>
          <a:prstGeom prst="rect">
            <a:avLst/>
          </a:prstGeom>
        </p:spPr>
      </p:pic>
    </p:spTree>
    <p:extLst>
      <p:ext uri="{BB962C8B-B14F-4D97-AF65-F5344CB8AC3E}">
        <p14:creationId xmlns:p14="http://schemas.microsoft.com/office/powerpoint/2010/main" val="23862428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Move to open aligned w/greater sales</a:t>
            </a:r>
          </a:p>
          <a:p>
            <a:pPr marL="571500" indent="-571500" algn="l">
              <a:buFont typeface="Wingdings" charset="2"/>
              <a:buChar char="§"/>
            </a:pPr>
            <a:r>
              <a:rPr lang="en-US" sz="3600" dirty="0" smtClean="0">
                <a:latin typeface="Helvetica Neue"/>
                <a:cs typeface="Helvetica Neue"/>
              </a:rPr>
              <a:t>2010: No images available</a:t>
            </a:r>
          </a:p>
          <a:p>
            <a:pPr marL="571500" indent="-571500" algn="l">
              <a:buFont typeface="Wingdings" charset="2"/>
              <a:buChar char="§"/>
            </a:pPr>
            <a:r>
              <a:rPr lang="en-US" sz="3600" dirty="0" smtClean="0">
                <a:latin typeface="Helvetica Neue"/>
                <a:cs typeface="Helvetica Neue"/>
              </a:rPr>
              <a:t>2011: First set available via CC BY</a:t>
            </a:r>
          </a:p>
          <a:p>
            <a:pPr marL="571500" indent="-571500" algn="l">
              <a:buFont typeface="Wingdings" charset="2"/>
              <a:buChar char="§"/>
            </a:pPr>
            <a:r>
              <a:rPr lang="en-US" sz="3600" dirty="0" smtClean="0">
                <a:latin typeface="Helvetica Neue"/>
                <a:cs typeface="Helvetica Neue"/>
              </a:rPr>
              <a:t>2012:</a:t>
            </a:r>
            <a:r>
              <a:rPr lang="en-US" sz="3600" dirty="0" smtClean="0">
                <a:latin typeface="Helvetica Neue"/>
                <a:cs typeface="Helvetica Neue"/>
                <a:sym typeface="Wingdings"/>
              </a:rPr>
              <a:t> </a:t>
            </a:r>
            <a:r>
              <a:rPr lang="en-US" sz="3600" dirty="0" smtClean="0">
                <a:latin typeface="Helvetica Neue"/>
                <a:cs typeface="Helvetica Neue"/>
              </a:rPr>
              <a:t>CC0; launched </a:t>
            </a:r>
            <a:r>
              <a:rPr lang="en-US" sz="3600" dirty="0" err="1" smtClean="0">
                <a:latin typeface="Helvetica Neue"/>
                <a:cs typeface="Helvetica Neue"/>
              </a:rPr>
              <a:t>Rijksstudio</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2013: Released all resolutions under CC0</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Rijksmuseum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54563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749300"/>
            <a:ext cx="9144000" cy="5347712"/>
          </a:xfrm>
          <a:prstGeom prst="rect">
            <a:avLst/>
          </a:prstGeom>
        </p:spPr>
      </p:pic>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2" name="Rectangle 1"/>
          <p:cNvSpPr/>
          <p:nvPr/>
        </p:nvSpPr>
        <p:spPr>
          <a:xfrm>
            <a:off x="7192178" y="6298168"/>
            <a:ext cx="1629654" cy="369332"/>
          </a:xfrm>
          <a:prstGeom prst="rect">
            <a:avLst/>
          </a:prstGeom>
        </p:spPr>
        <p:txBody>
          <a:bodyPr wrap="none">
            <a:spAutoFit/>
          </a:bodyPr>
          <a:lstStyle/>
          <a:p>
            <a:r>
              <a:rPr lang="en-US" dirty="0">
                <a:latin typeface="Helvetica Neue"/>
                <a:cs typeface="Helvetica Neue"/>
              </a:rPr>
              <a:t>b</a:t>
            </a:r>
            <a:r>
              <a:rPr lang="en-US" dirty="0" smtClean="0">
                <a:latin typeface="Helvetica Neue"/>
                <a:cs typeface="Helvetica Neue"/>
              </a:rPr>
              <a:t>y </a:t>
            </a:r>
            <a:r>
              <a:rPr lang="en-US" dirty="0" err="1" smtClean="0">
                <a:latin typeface="Helvetica Neue"/>
                <a:cs typeface="Helvetica Neue"/>
              </a:rPr>
              <a:t>Joris</a:t>
            </a:r>
            <a:r>
              <a:rPr lang="en-US" dirty="0" smtClean="0">
                <a:latin typeface="Helvetica Neue"/>
                <a:cs typeface="Helvetica Neue"/>
              </a:rPr>
              <a:t> </a:t>
            </a:r>
            <a:r>
              <a:rPr lang="en-US" dirty="0" err="1" smtClean="0">
                <a:latin typeface="Helvetica Neue"/>
                <a:cs typeface="Helvetica Neue"/>
              </a:rPr>
              <a:t>Pekel</a:t>
            </a:r>
            <a:endParaRPr lang="en-US" dirty="0"/>
          </a:p>
        </p:txBody>
      </p:sp>
      <p:pic>
        <p:nvPicPr>
          <p:cNvPr id="4" name="Picture 3" descr="by.large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775" y="6266418"/>
            <a:ext cx="457200" cy="457200"/>
          </a:xfrm>
          <a:prstGeom prst="rect">
            <a:avLst/>
          </a:prstGeom>
        </p:spPr>
      </p:pic>
      <p:pic>
        <p:nvPicPr>
          <p:cNvPr id="5" name="Picture 4" descr="sa.large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225" y="6266418"/>
            <a:ext cx="457200" cy="457200"/>
          </a:xfrm>
          <a:prstGeom prst="rect">
            <a:avLst/>
          </a:prstGeom>
        </p:spPr>
      </p:pic>
      <p:pic>
        <p:nvPicPr>
          <p:cNvPr id="7" name="Picture 6" descr="cc.large whit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325" y="6266418"/>
            <a:ext cx="457200" cy="457200"/>
          </a:xfrm>
          <a:prstGeom prst="rect">
            <a:avLst/>
          </a:prstGeom>
        </p:spPr>
      </p:pic>
    </p:spTree>
    <p:extLst>
      <p:ext uri="{BB962C8B-B14F-4D97-AF65-F5344CB8AC3E}">
        <p14:creationId xmlns:p14="http://schemas.microsoft.com/office/powerpoint/2010/main" val="577938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Promoted museum beyond staff capabilities</a:t>
            </a:r>
          </a:p>
          <a:p>
            <a:pPr marL="571500" indent="-571500" algn="l">
              <a:buFont typeface="Wingdings" charset="2"/>
              <a:buChar char="§"/>
            </a:pPr>
            <a:r>
              <a:rPr lang="en-US" sz="3600" dirty="0" smtClean="0">
                <a:latin typeface="Helvetica Neue"/>
                <a:cs typeface="Helvetica Neue"/>
              </a:rPr>
              <a:t>Curried goodwill w/public, creative industries, funders</a:t>
            </a:r>
          </a:p>
          <a:p>
            <a:pPr marL="571500" indent="-571500" algn="l">
              <a:buFont typeface="Wingdings" charset="2"/>
              <a:buChar char="§"/>
            </a:pPr>
            <a:r>
              <a:rPr lang="en-US" sz="3600" dirty="0" smtClean="0">
                <a:latin typeface="Helvetica Neue"/>
                <a:cs typeface="Helvetica Neue"/>
              </a:rPr>
              <a:t>Would they do it again? “Yes, but a lot faster.” – Museum staff</a:t>
            </a: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Rijksmuseum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545634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i="1" dirty="0" smtClean="0">
                <a:latin typeface="Helvetica Neue"/>
                <a:cs typeface="Helvetica Neue"/>
              </a:rPr>
              <a:t>The Concert </a:t>
            </a:r>
            <a:r>
              <a:rPr lang="en-US" sz="3600" dirty="0">
                <a:latin typeface="Helvetica Neue"/>
                <a:cs typeface="Helvetica Neue"/>
              </a:rPr>
              <a:t>p</a:t>
            </a:r>
            <a:r>
              <a:rPr lang="en-US" sz="3600" dirty="0" smtClean="0">
                <a:latin typeface="Helvetica Neue"/>
                <a:cs typeface="Helvetica Neue"/>
              </a:rPr>
              <a:t>odcasts and music library are shared via CC BY-NC-ND</a:t>
            </a:r>
          </a:p>
          <a:p>
            <a:pPr marL="571500" indent="-571500">
              <a:buFont typeface="Wingdings" charset="2"/>
              <a:buChar char="§"/>
            </a:pPr>
            <a:r>
              <a:rPr lang="en-US" sz="3600" dirty="0" smtClean="0">
                <a:latin typeface="Helvetica Neue"/>
                <a:cs typeface="Helvetica Neue"/>
              </a:rPr>
              <a:t>CC as promotional tool; 40k downloads from 83 countries in first 6 weeks</a:t>
            </a:r>
          </a:p>
          <a:p>
            <a:pPr marL="571500" indent="-571500">
              <a:buFont typeface="Wingdings" charset="2"/>
              <a:buChar char="§"/>
            </a:pPr>
            <a:r>
              <a:rPr lang="en-US" sz="3600" dirty="0" smtClean="0">
                <a:latin typeface="Helvetica Neue"/>
                <a:cs typeface="Helvetica Neue"/>
              </a:rPr>
              <a:t>CC “key” to success; reached </a:t>
            </a:r>
            <a:r>
              <a:rPr lang="en-US" sz="3600" dirty="0">
                <a:latin typeface="Helvetica Neue"/>
                <a:cs typeface="Helvetica Neue"/>
              </a:rPr>
              <a:t>hundreds of thousands more </a:t>
            </a:r>
            <a:r>
              <a:rPr lang="en-US" sz="3600" dirty="0" smtClean="0">
                <a:latin typeface="Helvetica Neue"/>
                <a:cs typeface="Helvetica Neue"/>
              </a:rPr>
              <a:t>people</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Isabella Stewart Gardner </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845029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44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37" y="0"/>
            <a:ext cx="8869326" cy="6858000"/>
          </a:xfrm>
          <a:prstGeom prst="rect">
            <a:avLst/>
          </a:prstGeom>
        </p:spPr>
      </p:pic>
      <p:pic>
        <p:nvPicPr>
          <p:cNvPr id="4" name="Picture 3"/>
          <p:cNvPicPr>
            <a:picLocks noChangeAspect="1"/>
          </p:cNvPicPr>
          <p:nvPr/>
        </p:nvPicPr>
        <p:blipFill>
          <a:blip r:embed="rId4"/>
          <a:stretch>
            <a:fillRect/>
          </a:stretch>
        </p:blipFill>
        <p:spPr>
          <a:xfrm>
            <a:off x="368300" y="5930900"/>
            <a:ext cx="546100" cy="546100"/>
          </a:xfrm>
          <a:prstGeom prst="rect">
            <a:avLst/>
          </a:prstGeom>
        </p:spPr>
      </p:pic>
      <p:pic>
        <p:nvPicPr>
          <p:cNvPr id="5" name="Picture 4"/>
          <p:cNvPicPr>
            <a:picLocks noChangeAspect="1"/>
          </p:cNvPicPr>
          <p:nvPr/>
        </p:nvPicPr>
        <p:blipFill>
          <a:blip r:embed="rId5"/>
          <a:stretch>
            <a:fillRect/>
          </a:stretch>
        </p:blipFill>
        <p:spPr>
          <a:xfrm>
            <a:off x="977900" y="5930900"/>
            <a:ext cx="546100" cy="546100"/>
          </a:xfrm>
          <a:prstGeom prst="rect">
            <a:avLst/>
          </a:prstGeom>
        </p:spPr>
      </p:pic>
      <p:pic>
        <p:nvPicPr>
          <p:cNvPr id="6" name="Picture 5"/>
          <p:cNvPicPr>
            <a:picLocks noChangeAspect="1"/>
          </p:cNvPicPr>
          <p:nvPr/>
        </p:nvPicPr>
        <p:blipFill>
          <a:blip r:embed="rId6"/>
          <a:stretch>
            <a:fillRect/>
          </a:stretch>
        </p:blipFill>
        <p:spPr>
          <a:xfrm>
            <a:off x="1574800" y="5930900"/>
            <a:ext cx="546100" cy="546100"/>
          </a:xfrm>
          <a:prstGeom prst="rect">
            <a:avLst/>
          </a:prstGeom>
        </p:spPr>
      </p:pic>
      <p:pic>
        <p:nvPicPr>
          <p:cNvPr id="7" name="Picture 6"/>
          <p:cNvPicPr>
            <a:picLocks noChangeAspect="1"/>
          </p:cNvPicPr>
          <p:nvPr/>
        </p:nvPicPr>
        <p:blipFill>
          <a:blip r:embed="rId7"/>
          <a:stretch>
            <a:fillRect/>
          </a:stretch>
        </p:blipFill>
        <p:spPr>
          <a:xfrm>
            <a:off x="2171700" y="5930900"/>
            <a:ext cx="546100" cy="546100"/>
          </a:xfrm>
          <a:prstGeom prst="rect">
            <a:avLst/>
          </a:prstGeom>
        </p:spPr>
      </p:pic>
    </p:spTree>
    <p:extLst>
      <p:ext uri="{BB962C8B-B14F-4D97-AF65-F5344CB8AC3E}">
        <p14:creationId xmlns:p14="http://schemas.microsoft.com/office/powerpoint/2010/main" val="276098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0" y="3760789"/>
            <a:ext cx="1125538"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3915" y="3760789"/>
            <a:ext cx="1125537"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15" descr="newccspectru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263777"/>
            <a:ext cx="914400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86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buFont typeface="Wingdings" charset="2"/>
              <a:buChar char="§"/>
            </a:pPr>
            <a:r>
              <a:rPr lang="en-US" sz="3600" dirty="0" smtClean="0">
                <a:latin typeface="Helvetica Neue"/>
                <a:cs typeface="Helvetica Neue"/>
              </a:rPr>
              <a:t>“…making </a:t>
            </a:r>
            <a:r>
              <a:rPr lang="en-US" sz="3600" dirty="0">
                <a:latin typeface="Helvetica Neue"/>
                <a:cs typeface="Helvetica Neue"/>
              </a:rPr>
              <a:t>these high-quality recordings free and shareable is a major part of why </a:t>
            </a:r>
            <a:r>
              <a:rPr lang="en-US" sz="3600" i="1" dirty="0">
                <a:latin typeface="Helvetica Neue"/>
                <a:cs typeface="Helvetica Neue"/>
              </a:rPr>
              <a:t>The Concert </a:t>
            </a:r>
            <a:r>
              <a:rPr lang="en-US" sz="3600" dirty="0">
                <a:latin typeface="Helvetica Neue"/>
                <a:cs typeface="Helvetica Neue"/>
              </a:rPr>
              <a:t>has been so successful. In thinking about the podcast, it was important to us to really embrace the way people are listening to music today.” </a:t>
            </a: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Isabella Stewart Gardner </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931385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100 educational videos via CC BY</a:t>
            </a:r>
          </a:p>
          <a:p>
            <a:pPr marL="571500" indent="-571500" algn="l">
              <a:buFont typeface="Wingdings" charset="2"/>
              <a:buChar char="§"/>
            </a:pPr>
            <a:r>
              <a:rPr lang="en-US" sz="3600" dirty="0" smtClean="0">
                <a:latin typeface="Helvetica Neue"/>
                <a:cs typeface="Helvetica Neue"/>
              </a:rPr>
              <a:t>160 high res images via CC0</a:t>
            </a:r>
          </a:p>
          <a:p>
            <a:pPr marL="571500" indent="-571500" algn="l">
              <a:buFont typeface="Wingdings" charset="2"/>
              <a:buChar char="§"/>
            </a:pPr>
            <a:r>
              <a:rPr lang="en-US" sz="3600" dirty="0" smtClean="0">
                <a:latin typeface="Helvetica Neue"/>
                <a:cs typeface="Helvetica Neue"/>
              </a:rPr>
              <a:t>Like BM, moved to more open: </a:t>
            </a:r>
          </a:p>
          <a:p>
            <a:pPr marL="1028700" lvl="1" indent="-571500">
              <a:buFont typeface="Wingdings" charset="2"/>
              <a:buChar char="§"/>
            </a:pPr>
            <a:r>
              <a:rPr lang="en-US" sz="3600" dirty="0" smtClean="0">
                <a:latin typeface="Helvetica Neue"/>
                <a:cs typeface="Helvetica Neue"/>
              </a:rPr>
              <a:t>Originally considered CC BY-NC-ND, but chose CC BY in 2009</a:t>
            </a:r>
          </a:p>
          <a:p>
            <a:pPr marL="1028700" lvl="1" indent="-571500">
              <a:buFont typeface="Wingdings" charset="2"/>
              <a:buChar char="§"/>
            </a:pPr>
            <a:r>
              <a:rPr lang="en-US" sz="3600" dirty="0" smtClean="0">
                <a:latin typeface="Helvetica Neue"/>
                <a:cs typeface="Helvetica Neue"/>
                <a:sym typeface="Wingdings"/>
              </a:rPr>
              <a:t>Today: CC0</a:t>
            </a:r>
          </a:p>
          <a:p>
            <a:pPr marL="571500" indent="-571500">
              <a:buFont typeface="Wingdings" charset="2"/>
              <a:buChar char="§"/>
            </a:pPr>
            <a:r>
              <a:rPr lang="en-US" sz="3600" dirty="0" smtClean="0">
                <a:latin typeface="Helvetica Neue"/>
                <a:cs typeface="Helvetica Neue"/>
                <a:sym typeface="Wingdings"/>
              </a:rPr>
              <a:t>Enabled exposure on Wikipedia</a:t>
            </a: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8524951" cy="923330"/>
          </a:xfrm>
          <a:prstGeom prst="rect">
            <a:avLst/>
          </a:prstGeom>
          <a:noFill/>
        </p:spPr>
        <p:txBody>
          <a:bodyPr wrap="square" rtlCol="0">
            <a:spAutoFit/>
          </a:bodyPr>
          <a:lstStyle/>
          <a:p>
            <a:r>
              <a:rPr lang="en-US" sz="5400" dirty="0" err="1" smtClean="0">
                <a:solidFill>
                  <a:srgbClr val="34B4C8"/>
                </a:solidFill>
                <a:latin typeface="Helvetica Neue"/>
                <a:cs typeface="Helvetica Neue"/>
              </a:rPr>
              <a:t>Statens</a:t>
            </a:r>
            <a:r>
              <a:rPr lang="en-US" sz="5400" dirty="0" smtClean="0">
                <a:solidFill>
                  <a:srgbClr val="34B4C8"/>
                </a:solidFill>
                <a:latin typeface="Helvetica Neue"/>
                <a:cs typeface="Helvetica Neue"/>
              </a:rPr>
              <a:t> Museum for </a:t>
            </a:r>
            <a:r>
              <a:rPr lang="en-US" sz="5400" dirty="0" err="1" smtClean="0">
                <a:solidFill>
                  <a:srgbClr val="34B4C8"/>
                </a:solidFill>
                <a:latin typeface="Helvetica Neue"/>
                <a:cs typeface="Helvetica Neue"/>
              </a:rPr>
              <a:t>Kunst</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42753215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3500"/>
            <a:ext cx="9144000" cy="6708489"/>
          </a:xfrm>
          <a:prstGeom prst="rect">
            <a:avLst/>
          </a:prstGeom>
        </p:spPr>
      </p:pic>
      <p:pic>
        <p:nvPicPr>
          <p:cNvPr id="4" name="Picture 3"/>
          <p:cNvPicPr>
            <a:picLocks noChangeAspect="1"/>
          </p:cNvPicPr>
          <p:nvPr/>
        </p:nvPicPr>
        <p:blipFill>
          <a:blip r:embed="rId4"/>
          <a:stretch>
            <a:fillRect/>
          </a:stretch>
        </p:blipFill>
        <p:spPr>
          <a:xfrm>
            <a:off x="5320145" y="6214344"/>
            <a:ext cx="546100" cy="546100"/>
          </a:xfrm>
          <a:prstGeom prst="rect">
            <a:avLst/>
          </a:prstGeom>
        </p:spPr>
      </p:pic>
      <p:pic>
        <p:nvPicPr>
          <p:cNvPr id="5" name="Picture 4"/>
          <p:cNvPicPr>
            <a:picLocks noChangeAspect="1"/>
          </p:cNvPicPr>
          <p:nvPr/>
        </p:nvPicPr>
        <p:blipFill>
          <a:blip r:embed="rId5"/>
          <a:stretch>
            <a:fillRect/>
          </a:stretch>
        </p:blipFill>
        <p:spPr>
          <a:xfrm>
            <a:off x="4723245" y="6214344"/>
            <a:ext cx="546100" cy="546100"/>
          </a:xfrm>
          <a:prstGeom prst="rect">
            <a:avLst/>
          </a:prstGeom>
        </p:spPr>
      </p:pic>
    </p:spTree>
    <p:extLst>
      <p:ext uri="{BB962C8B-B14F-4D97-AF65-F5344CB8AC3E}">
        <p14:creationId xmlns:p14="http://schemas.microsoft.com/office/powerpoint/2010/main" val="3155669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14300"/>
            <a:ext cx="9144000" cy="6629186"/>
          </a:xfrm>
          <a:prstGeom prst="rect">
            <a:avLst/>
          </a:prstGeom>
        </p:spPr>
      </p:pic>
      <p:pic>
        <p:nvPicPr>
          <p:cNvPr id="4" name="Picture 3"/>
          <p:cNvPicPr>
            <a:picLocks noChangeAspect="1"/>
          </p:cNvPicPr>
          <p:nvPr/>
        </p:nvPicPr>
        <p:blipFill>
          <a:blip r:embed="rId4"/>
          <a:stretch>
            <a:fillRect/>
          </a:stretch>
        </p:blipFill>
        <p:spPr>
          <a:xfrm>
            <a:off x="4450195" y="2485163"/>
            <a:ext cx="546100" cy="546100"/>
          </a:xfrm>
          <a:prstGeom prst="rect">
            <a:avLst/>
          </a:prstGeom>
        </p:spPr>
      </p:pic>
      <p:pic>
        <p:nvPicPr>
          <p:cNvPr id="5" name="Picture 4"/>
          <p:cNvPicPr>
            <a:picLocks noChangeAspect="1"/>
          </p:cNvPicPr>
          <p:nvPr/>
        </p:nvPicPr>
        <p:blipFill>
          <a:blip r:embed="rId5"/>
          <a:stretch>
            <a:fillRect/>
          </a:stretch>
        </p:blipFill>
        <p:spPr>
          <a:xfrm>
            <a:off x="3853295" y="2485163"/>
            <a:ext cx="546100" cy="546100"/>
          </a:xfrm>
          <a:prstGeom prst="rect">
            <a:avLst/>
          </a:prstGeom>
        </p:spPr>
      </p:pic>
    </p:spTree>
    <p:extLst>
      <p:ext uri="{BB962C8B-B14F-4D97-AF65-F5344CB8AC3E}">
        <p14:creationId xmlns:p14="http://schemas.microsoft.com/office/powerpoint/2010/main" val="2884419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35000" cy="6858000"/>
          </a:xfrm>
          <a:prstGeom prst="rect">
            <a:avLst/>
          </a:prstGeom>
        </p:spPr>
      </p:pic>
      <p:pic>
        <p:nvPicPr>
          <p:cNvPr id="5" name="Picture 4"/>
          <p:cNvPicPr>
            <a:picLocks noChangeAspect="1"/>
          </p:cNvPicPr>
          <p:nvPr/>
        </p:nvPicPr>
        <p:blipFill>
          <a:blip r:embed="rId4"/>
          <a:stretch>
            <a:fillRect/>
          </a:stretch>
        </p:blipFill>
        <p:spPr>
          <a:xfrm>
            <a:off x="3695125" y="6219537"/>
            <a:ext cx="546100" cy="546100"/>
          </a:xfrm>
          <a:prstGeom prst="rect">
            <a:avLst/>
          </a:prstGeom>
        </p:spPr>
      </p:pic>
      <p:pic>
        <p:nvPicPr>
          <p:cNvPr id="7" name="Picture 6"/>
          <p:cNvPicPr>
            <a:picLocks noChangeAspect="1"/>
          </p:cNvPicPr>
          <p:nvPr/>
        </p:nvPicPr>
        <p:blipFill>
          <a:blip r:embed="rId5"/>
          <a:stretch>
            <a:fillRect/>
          </a:stretch>
        </p:blipFill>
        <p:spPr>
          <a:xfrm>
            <a:off x="4287405" y="6219537"/>
            <a:ext cx="546100" cy="546100"/>
          </a:xfrm>
          <a:prstGeom prst="rect">
            <a:avLst/>
          </a:prstGeom>
        </p:spPr>
      </p:pic>
      <p:sp>
        <p:nvSpPr>
          <p:cNvPr id="8" name="Oval 7"/>
          <p:cNvSpPr/>
          <p:nvPr/>
        </p:nvSpPr>
        <p:spPr>
          <a:xfrm>
            <a:off x="196272" y="6315363"/>
            <a:ext cx="3359727" cy="542637"/>
          </a:xfrm>
          <a:prstGeom prst="ellipse">
            <a:avLst/>
          </a:prstGeom>
          <a:noFill/>
          <a:ln w="57150" cmpd="sng">
            <a:solidFill>
              <a:srgbClr val="34B4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473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sym typeface="Wingdings"/>
              </a:rPr>
              <a:t>“Use = Value”</a:t>
            </a:r>
          </a:p>
          <a:p>
            <a:pPr marL="571500" indent="-571500">
              <a:buFont typeface="Wingdings" charset="2"/>
              <a:buChar char="§"/>
            </a:pPr>
            <a:r>
              <a:rPr lang="en-US" sz="3600" dirty="0" smtClean="0">
                <a:latin typeface="Helvetica Neue"/>
                <a:cs typeface="Helvetica Neue"/>
                <a:sym typeface="Wingdings"/>
              </a:rPr>
              <a:t>“[Our public domain collections] don’t belong to us; they belong to the public</a:t>
            </a:r>
            <a:r>
              <a:rPr lang="en-US" sz="3600" dirty="0">
                <a:latin typeface="Helvetica Neue"/>
                <a:cs typeface="Helvetica Neue"/>
                <a:sym typeface="Wingdings"/>
              </a:rPr>
              <a:t>. </a:t>
            </a:r>
            <a:r>
              <a:rPr lang="en-US" sz="3600" dirty="0" smtClean="0">
                <a:latin typeface="Helvetica Neue"/>
                <a:cs typeface="Helvetica Neue"/>
                <a:sym typeface="Wingdings"/>
              </a:rPr>
              <a:t>Free </a:t>
            </a:r>
            <a:r>
              <a:rPr lang="en-US" sz="3600" dirty="0">
                <a:latin typeface="Helvetica Neue"/>
                <a:cs typeface="Helvetica Neue"/>
                <a:sym typeface="Wingdings"/>
              </a:rPr>
              <a:t>access ensures that our collections continue to be relevant to users now and in </a:t>
            </a:r>
            <a:r>
              <a:rPr lang="en-US" sz="3600" dirty="0" smtClean="0">
                <a:latin typeface="Helvetica Neue"/>
                <a:cs typeface="Helvetica Neue"/>
                <a:sym typeface="Wingdings"/>
              </a:rPr>
              <a:t>the future.”</a:t>
            </a: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8524951" cy="923330"/>
          </a:xfrm>
          <a:prstGeom prst="rect">
            <a:avLst/>
          </a:prstGeom>
          <a:noFill/>
        </p:spPr>
        <p:txBody>
          <a:bodyPr wrap="square" rtlCol="0">
            <a:spAutoFit/>
          </a:bodyPr>
          <a:lstStyle/>
          <a:p>
            <a:r>
              <a:rPr lang="en-US" sz="5400" dirty="0" err="1" smtClean="0">
                <a:solidFill>
                  <a:srgbClr val="34B4C8"/>
                </a:solidFill>
                <a:latin typeface="Helvetica Neue"/>
                <a:cs typeface="Helvetica Neue"/>
              </a:rPr>
              <a:t>Statens</a:t>
            </a:r>
            <a:r>
              <a:rPr lang="en-US" sz="5400" dirty="0" smtClean="0">
                <a:solidFill>
                  <a:srgbClr val="34B4C8"/>
                </a:solidFill>
                <a:latin typeface="Helvetica Neue"/>
                <a:cs typeface="Helvetica Neue"/>
              </a:rPr>
              <a:t> Museum for </a:t>
            </a:r>
            <a:r>
              <a:rPr lang="en-US" sz="5400" dirty="0" err="1" smtClean="0">
                <a:solidFill>
                  <a:srgbClr val="34B4C8"/>
                </a:solidFill>
                <a:latin typeface="Helvetica Neue"/>
                <a:cs typeface="Helvetica Neue"/>
              </a:rPr>
              <a:t>Kunst</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107103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507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20,000+ images </a:t>
            </a:r>
          </a:p>
          <a:p>
            <a:pPr marL="571500" indent="-571500" algn="l">
              <a:buFont typeface="Wingdings" charset="2"/>
              <a:buChar char="§"/>
            </a:pPr>
            <a:r>
              <a:rPr lang="en-US" sz="3600" dirty="0" smtClean="0">
                <a:latin typeface="Helvetica Neue"/>
                <a:cs typeface="Helvetica Neue"/>
              </a:rPr>
              <a:t>CC BY-SA for photos of 3D artworks</a:t>
            </a:r>
          </a:p>
          <a:p>
            <a:pPr marL="571500" indent="-571500" algn="l">
              <a:buFont typeface="Wingdings" charset="2"/>
              <a:buChar char="§"/>
            </a:pPr>
            <a:r>
              <a:rPr lang="en-US" sz="3600" dirty="0" smtClean="0">
                <a:latin typeface="Helvetica Neue"/>
                <a:cs typeface="Helvetica Neue"/>
              </a:rPr>
              <a:t>Public domain for photos of 2D artworks whose © has expired</a:t>
            </a:r>
          </a:p>
          <a:p>
            <a:pPr marL="571500" indent="-571500" algn="l">
              <a:buFont typeface="Wingdings" charset="2"/>
              <a:buChar char="§"/>
            </a:pPr>
            <a:r>
              <a:rPr lang="en-US" sz="3600" dirty="0" smtClean="0">
                <a:latin typeface="Helvetica Neue"/>
                <a:cs typeface="Helvetica Neue"/>
              </a:rPr>
              <a:t>Donated to Wikimedia Commons; supports Wikipedia articles - </a:t>
            </a:r>
            <a:r>
              <a:rPr lang="en-US" sz="3600" i="1" dirty="0" smtClean="0">
                <a:latin typeface="Helvetica Neue"/>
                <a:cs typeface="Helvetica Neue"/>
              </a:rPr>
              <a:t>10 million views</a:t>
            </a:r>
          </a:p>
          <a:p>
            <a:pPr marL="571500" indent="-571500" algn="l">
              <a:buFont typeface="Wingdings" charset="2"/>
              <a:buChar char="§"/>
            </a:pPr>
            <a:endParaRPr lang="en-US" sz="3600" dirty="0" smtClean="0">
              <a:latin typeface="Helvetica Neue"/>
              <a:cs typeface="Helvetica Neue"/>
            </a:endParaRPr>
          </a:p>
          <a:p>
            <a:pPr marL="571500" indent="-571500" algn="l">
              <a:buFont typeface="Wingdings" charset="2"/>
              <a:buChar char="§"/>
            </a:pP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Walters Art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10443363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300" y="0"/>
            <a:ext cx="8651191" cy="6858000"/>
          </a:xfrm>
          <a:prstGeom prst="rect">
            <a:avLst/>
          </a:prstGeom>
        </p:spPr>
      </p:pic>
      <p:pic>
        <p:nvPicPr>
          <p:cNvPr id="7" name="Picture 6"/>
          <p:cNvPicPr>
            <a:picLocks noChangeAspect="1"/>
          </p:cNvPicPr>
          <p:nvPr/>
        </p:nvPicPr>
        <p:blipFill>
          <a:blip r:embed="rId4"/>
          <a:stretch>
            <a:fillRect/>
          </a:stretch>
        </p:blipFill>
        <p:spPr>
          <a:xfrm>
            <a:off x="1308100" y="5943600"/>
            <a:ext cx="812800" cy="812800"/>
          </a:xfrm>
          <a:prstGeom prst="rect">
            <a:avLst/>
          </a:prstGeom>
        </p:spPr>
      </p:pic>
    </p:spTree>
    <p:extLst>
      <p:ext uri="{BB962C8B-B14F-4D97-AF65-F5344CB8AC3E}">
        <p14:creationId xmlns:p14="http://schemas.microsoft.com/office/powerpoint/2010/main" val="40125226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8900"/>
            <a:ext cx="9144000" cy="6674516"/>
          </a:xfrm>
          <a:prstGeom prst="rect">
            <a:avLst/>
          </a:prstGeom>
        </p:spPr>
      </p:pic>
    </p:spTree>
    <p:extLst>
      <p:ext uri="{BB962C8B-B14F-4D97-AF65-F5344CB8AC3E}">
        <p14:creationId xmlns:p14="http://schemas.microsoft.com/office/powerpoint/2010/main" val="3792125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00" y="88900"/>
            <a:ext cx="9129152" cy="6692900"/>
          </a:xfrm>
          <a:prstGeom prst="rect">
            <a:avLst/>
          </a:prstGeom>
        </p:spPr>
      </p:pic>
      <p:pic>
        <p:nvPicPr>
          <p:cNvPr id="5" name="Picture 4"/>
          <p:cNvPicPr>
            <a:picLocks noChangeAspect="1"/>
          </p:cNvPicPr>
          <p:nvPr/>
        </p:nvPicPr>
        <p:blipFill>
          <a:blip r:embed="rId4"/>
          <a:stretch>
            <a:fillRect/>
          </a:stretch>
        </p:blipFill>
        <p:spPr>
          <a:xfrm>
            <a:off x="165100" y="4921250"/>
            <a:ext cx="546100" cy="546100"/>
          </a:xfrm>
          <a:prstGeom prst="rect">
            <a:avLst/>
          </a:prstGeom>
        </p:spPr>
      </p:pic>
      <p:pic>
        <p:nvPicPr>
          <p:cNvPr id="6" name="Picture 5"/>
          <p:cNvPicPr>
            <a:picLocks noChangeAspect="1"/>
          </p:cNvPicPr>
          <p:nvPr/>
        </p:nvPicPr>
        <p:blipFill>
          <a:blip r:embed="rId5"/>
          <a:stretch>
            <a:fillRect/>
          </a:stretch>
        </p:blipFill>
        <p:spPr>
          <a:xfrm>
            <a:off x="762000" y="4921250"/>
            <a:ext cx="546100" cy="546100"/>
          </a:xfrm>
          <a:prstGeom prst="rect">
            <a:avLst/>
          </a:prstGeom>
        </p:spPr>
      </p:pic>
      <p:pic>
        <p:nvPicPr>
          <p:cNvPr id="7" name="Picture 6"/>
          <p:cNvPicPr>
            <a:picLocks noChangeAspect="1"/>
          </p:cNvPicPr>
          <p:nvPr/>
        </p:nvPicPr>
        <p:blipFill>
          <a:blip r:embed="rId6"/>
          <a:stretch>
            <a:fillRect/>
          </a:stretch>
        </p:blipFill>
        <p:spPr>
          <a:xfrm>
            <a:off x="1358900" y="4921250"/>
            <a:ext cx="546100" cy="546100"/>
          </a:xfrm>
          <a:prstGeom prst="rect">
            <a:avLst/>
          </a:prstGeom>
        </p:spPr>
      </p:pic>
    </p:spTree>
    <p:extLst>
      <p:ext uri="{BB962C8B-B14F-4D97-AF65-F5344CB8AC3E}">
        <p14:creationId xmlns:p14="http://schemas.microsoft.com/office/powerpoint/2010/main" val="29466947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Enable © holders to grant copy and reuse permissions to the public </a:t>
            </a:r>
          </a:p>
          <a:p>
            <a:pPr marL="571500" indent="-571500" algn="l">
              <a:buFont typeface="Wingdings" charset="2"/>
              <a:buChar char="§"/>
            </a:pPr>
            <a:r>
              <a:rPr lang="en-US" sz="3600" dirty="0" smtClean="0">
                <a:latin typeface="Helvetica Neue"/>
                <a:cs typeface="Helvetica Neue"/>
              </a:rPr>
              <a:t>6 licenses: </a:t>
            </a:r>
          </a:p>
          <a:p>
            <a:pPr marL="1600200" lvl="2" indent="-685800">
              <a:buFont typeface="Wingdings" charset="2"/>
              <a:buChar char="§"/>
            </a:pPr>
            <a:r>
              <a:rPr lang="en-US" sz="3600" dirty="0" smtClean="0">
                <a:latin typeface="Helvetica Neue"/>
                <a:cs typeface="Helvetica Neue"/>
              </a:rPr>
              <a:t>Some grant commercial uses</a:t>
            </a:r>
          </a:p>
          <a:p>
            <a:pPr marL="1600200" lvl="2" indent="-685800">
              <a:buFont typeface="Wingdings" charset="2"/>
              <a:buChar char="§"/>
            </a:pPr>
            <a:r>
              <a:rPr lang="en-US" sz="3600" dirty="0" smtClean="0">
                <a:latin typeface="Helvetica Neue"/>
                <a:cs typeface="Helvetica Neue"/>
              </a:rPr>
              <a:t>Some grant derivative uses</a:t>
            </a:r>
          </a:p>
          <a:p>
            <a:pPr marL="1600200" lvl="2" indent="-685800">
              <a:buFont typeface="Wingdings" charset="2"/>
              <a:buChar char="§"/>
            </a:pPr>
            <a:r>
              <a:rPr lang="en-US" sz="3600" dirty="0" smtClean="0">
                <a:latin typeface="Helvetica Neue"/>
                <a:cs typeface="Helvetica Neue"/>
              </a:rPr>
              <a:t>All require attribution</a:t>
            </a:r>
            <a:endParaRPr lang="en-US" sz="3600" dirty="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a:solidFill>
                  <a:srgbClr val="FFFFFF"/>
                </a:solidFill>
                <a:latin typeface="Helvetica Neue"/>
                <a:cs typeface="Helvetica Neue"/>
              </a:rPr>
              <a:t>CC Licenses</a:t>
            </a:r>
          </a:p>
        </p:txBody>
      </p:sp>
    </p:spTree>
    <p:extLst>
      <p:ext uri="{BB962C8B-B14F-4D97-AF65-F5344CB8AC3E}">
        <p14:creationId xmlns:p14="http://schemas.microsoft.com/office/powerpoint/2010/main" val="913214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20,000 cartographic works released as high resolution downloads via CC0</a:t>
            </a:r>
          </a:p>
          <a:p>
            <a:pPr marL="571500" indent="-571500" algn="l">
              <a:buFont typeface="Wingdings" charset="2"/>
              <a:buChar char="§"/>
            </a:pPr>
            <a:r>
              <a:rPr lang="en-US" sz="3600" dirty="0" smtClean="0">
                <a:latin typeface="Helvetica Neue"/>
                <a:cs typeface="Helvetica Neue"/>
              </a:rPr>
              <a:t>CC0 for digital reproductions b/c maps are in the public domain</a:t>
            </a:r>
          </a:p>
          <a:p>
            <a:pPr marL="571500" indent="-571500">
              <a:buFont typeface="Wingdings" charset="2"/>
              <a:buChar char="§"/>
            </a:pPr>
            <a:r>
              <a:rPr lang="en-US" sz="3600" dirty="0">
                <a:latin typeface="Helvetica Neue"/>
                <a:cs typeface="Helvetica Neue"/>
              </a:rPr>
              <a:t>“We believe our collections inspire all kinds of creativity, innovation and </a:t>
            </a:r>
            <a:r>
              <a:rPr lang="en-US" sz="3600" dirty="0" smtClean="0">
                <a:latin typeface="Helvetica Neue"/>
                <a:cs typeface="Helvetica Neue"/>
              </a:rPr>
              <a:t>discovery."</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New York Public Library</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6087220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4300"/>
            <a:ext cx="9144000" cy="6618270"/>
          </a:xfrm>
          <a:prstGeom prst="rect">
            <a:avLst/>
          </a:prstGeom>
        </p:spPr>
      </p:pic>
      <p:pic>
        <p:nvPicPr>
          <p:cNvPr id="4" name="Picture 3"/>
          <p:cNvPicPr>
            <a:picLocks noChangeAspect="1"/>
          </p:cNvPicPr>
          <p:nvPr/>
        </p:nvPicPr>
        <p:blipFill>
          <a:blip r:embed="rId4"/>
          <a:stretch>
            <a:fillRect/>
          </a:stretch>
        </p:blipFill>
        <p:spPr>
          <a:xfrm>
            <a:off x="863600" y="5880100"/>
            <a:ext cx="546100" cy="546100"/>
          </a:xfrm>
          <a:prstGeom prst="rect">
            <a:avLst/>
          </a:prstGeom>
        </p:spPr>
      </p:pic>
      <p:pic>
        <p:nvPicPr>
          <p:cNvPr id="5" name="Picture 4"/>
          <p:cNvPicPr>
            <a:picLocks noChangeAspect="1"/>
          </p:cNvPicPr>
          <p:nvPr/>
        </p:nvPicPr>
        <p:blipFill>
          <a:blip r:embed="rId5"/>
          <a:stretch>
            <a:fillRect/>
          </a:stretch>
        </p:blipFill>
        <p:spPr>
          <a:xfrm>
            <a:off x="266700" y="5880100"/>
            <a:ext cx="546100" cy="546100"/>
          </a:xfrm>
          <a:prstGeom prst="rect">
            <a:avLst/>
          </a:prstGeom>
        </p:spPr>
      </p:pic>
    </p:spTree>
    <p:extLst>
      <p:ext uri="{BB962C8B-B14F-4D97-AF65-F5344CB8AC3E}">
        <p14:creationId xmlns:p14="http://schemas.microsoft.com/office/powerpoint/2010/main" val="4266230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700" y="1880938"/>
            <a:ext cx="8539200" cy="1938992"/>
          </a:xfrm>
          <a:prstGeom prst="rect">
            <a:avLst/>
          </a:prstGeom>
          <a:noFill/>
        </p:spPr>
        <p:txBody>
          <a:bodyPr wrap="square" rtlCol="0">
            <a:spAutoFit/>
          </a:bodyPr>
          <a:lstStyle/>
          <a:p>
            <a:pPr algn="ctr"/>
            <a:endParaRPr lang="en-US" sz="6600" dirty="0" smtClean="0">
              <a:solidFill>
                <a:schemeClr val="accent6">
                  <a:lumMod val="75000"/>
                </a:schemeClr>
              </a:solidFill>
              <a:latin typeface="Helvetica Neue"/>
              <a:cs typeface="Helvetica Neue"/>
            </a:endParaRPr>
          </a:p>
          <a:p>
            <a:pPr algn="r"/>
            <a:r>
              <a:rPr lang="en-US" sz="5400" b="1" dirty="0" smtClean="0">
                <a:latin typeface="Helvetica Neue"/>
                <a:cs typeface="Helvetica Neue"/>
              </a:rPr>
              <a:t>Collection Records</a:t>
            </a:r>
          </a:p>
        </p:txBody>
      </p:sp>
      <p:pic>
        <p:nvPicPr>
          <p:cNvPr id="2" name="Picture 1"/>
          <p:cNvPicPr>
            <a:picLocks noChangeAspect="1"/>
          </p:cNvPicPr>
          <p:nvPr/>
        </p:nvPicPr>
        <p:blipFill>
          <a:blip r:embed="rId3"/>
          <a:stretch>
            <a:fillRect/>
          </a:stretch>
        </p:blipFill>
        <p:spPr>
          <a:xfrm>
            <a:off x="889000" y="2641600"/>
            <a:ext cx="1447800" cy="1270000"/>
          </a:xfrm>
          <a:prstGeom prst="rect">
            <a:avLst/>
          </a:prstGeom>
        </p:spPr>
      </p:pic>
      <p:pic>
        <p:nvPicPr>
          <p:cNvPr id="4" name="Picture 3"/>
          <p:cNvPicPr>
            <a:picLocks noChangeAspect="1"/>
          </p:cNvPicPr>
          <p:nvPr/>
        </p:nvPicPr>
        <p:blipFill>
          <a:blip r:embed="rId4"/>
          <a:stretch>
            <a:fillRect/>
          </a:stretch>
        </p:blipFill>
        <p:spPr>
          <a:xfrm>
            <a:off x="5343525" y="4176463"/>
            <a:ext cx="3251200" cy="2108200"/>
          </a:xfrm>
          <a:prstGeom prst="rect">
            <a:avLst/>
          </a:prstGeom>
        </p:spPr>
      </p:pic>
    </p:spTree>
    <p:extLst>
      <p:ext uri="{BB962C8B-B14F-4D97-AF65-F5344CB8AC3E}">
        <p14:creationId xmlns:p14="http://schemas.microsoft.com/office/powerpoint/2010/main" val="3894650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45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NYPL – </a:t>
            </a:r>
            <a:r>
              <a:rPr lang="en-US" sz="3600" b="1" dirty="0" smtClean="0">
                <a:solidFill>
                  <a:srgbClr val="34B4C8"/>
                </a:solidFill>
                <a:latin typeface="Helvetica Neue"/>
                <a:cs typeface="Helvetica Neue"/>
              </a:rPr>
              <a:t>1 million </a:t>
            </a:r>
            <a:r>
              <a:rPr lang="en-US" sz="3600" dirty="0" smtClean="0">
                <a:latin typeface="Helvetica Neue"/>
                <a:cs typeface="Helvetica Neue"/>
              </a:rPr>
              <a:t>records</a:t>
            </a:r>
          </a:p>
          <a:p>
            <a:pPr marL="571500" indent="-571500" algn="l">
              <a:buFont typeface="Wingdings" charset="2"/>
              <a:buChar char="§"/>
            </a:pPr>
            <a:r>
              <a:rPr lang="en-US" sz="3600" dirty="0" err="1" smtClean="0">
                <a:latin typeface="Helvetica Neue"/>
                <a:cs typeface="Helvetica Neue"/>
              </a:rPr>
              <a:t>Europeana</a:t>
            </a:r>
            <a:r>
              <a:rPr lang="en-US" sz="3600" dirty="0" smtClean="0">
                <a:latin typeface="Helvetica Neue"/>
                <a:cs typeface="Helvetica Neue"/>
              </a:rPr>
              <a:t> – </a:t>
            </a:r>
            <a:r>
              <a:rPr lang="en-US" sz="3600" b="1" dirty="0" smtClean="0">
                <a:solidFill>
                  <a:srgbClr val="34B4C8"/>
                </a:solidFill>
                <a:latin typeface="Helvetica Neue"/>
                <a:cs typeface="Helvetica Neue"/>
              </a:rPr>
              <a:t>30 million </a:t>
            </a:r>
            <a:r>
              <a:rPr lang="en-US" sz="3600" dirty="0" smtClean="0">
                <a:latin typeface="Helvetica Neue"/>
                <a:cs typeface="Helvetica Neue"/>
              </a:rPr>
              <a:t>records</a:t>
            </a:r>
          </a:p>
          <a:p>
            <a:pPr marL="571500" indent="-571500" algn="l">
              <a:buFont typeface="Wingdings" charset="2"/>
              <a:buChar char="§"/>
            </a:pPr>
            <a:r>
              <a:rPr lang="en-US" sz="3600" dirty="0" smtClean="0">
                <a:latin typeface="Helvetica Neue"/>
                <a:cs typeface="Helvetica Neue"/>
              </a:rPr>
              <a:t>Harvard Library – </a:t>
            </a:r>
            <a:r>
              <a:rPr lang="en-US" sz="3600" b="1" dirty="0" smtClean="0">
                <a:solidFill>
                  <a:srgbClr val="34B4C8"/>
                </a:solidFill>
                <a:latin typeface="Helvetica Neue"/>
                <a:cs typeface="Helvetica Neue"/>
              </a:rPr>
              <a:t>12 million </a:t>
            </a:r>
            <a:r>
              <a:rPr lang="en-US" sz="3600" dirty="0" smtClean="0">
                <a:latin typeface="Helvetica Neue"/>
                <a:cs typeface="Helvetica Neue"/>
              </a:rPr>
              <a:t>records</a:t>
            </a:r>
          </a:p>
          <a:p>
            <a:pPr marL="571500" indent="-571500" algn="l">
              <a:buFont typeface="Wingdings" charset="2"/>
              <a:buChar char="§"/>
            </a:pPr>
            <a:r>
              <a:rPr lang="en-US" sz="3600" dirty="0" smtClean="0">
                <a:latin typeface="Helvetica Neue"/>
                <a:cs typeface="Helvetica Neue"/>
              </a:rPr>
              <a:t>Digital Public Library of America – </a:t>
            </a:r>
            <a:r>
              <a:rPr lang="en-US" sz="3600" b="1" dirty="0" smtClean="0">
                <a:solidFill>
                  <a:srgbClr val="34B4C8"/>
                </a:solidFill>
                <a:latin typeface="Helvetica Neue"/>
                <a:cs typeface="Helvetica Neue"/>
              </a:rPr>
              <a:t>8 million</a:t>
            </a:r>
            <a:r>
              <a:rPr lang="en-US" sz="3600" b="1" dirty="0" smtClean="0">
                <a:latin typeface="Helvetica Neue"/>
                <a:cs typeface="Helvetica Neue"/>
              </a:rPr>
              <a:t> </a:t>
            </a:r>
            <a:r>
              <a:rPr lang="en-US" sz="3600" dirty="0" smtClean="0">
                <a:latin typeface="Helvetica Neue"/>
                <a:cs typeface="Helvetica Neue"/>
              </a:rPr>
              <a:t>records</a:t>
            </a:r>
          </a:p>
          <a:p>
            <a:pPr marL="571500" indent="-571500">
              <a:buFont typeface="Wingdings" charset="2"/>
              <a:buChar char="§"/>
            </a:pPr>
            <a:r>
              <a:rPr lang="en-US" sz="3600" dirty="0">
                <a:latin typeface="Helvetica Neue"/>
                <a:cs typeface="Helvetica Neue"/>
              </a:rPr>
              <a:t>Smithsonian Cooper-</a:t>
            </a:r>
            <a:r>
              <a:rPr lang="en-US" sz="3600" dirty="0" smtClean="0">
                <a:latin typeface="Helvetica Neue"/>
                <a:cs typeface="Helvetica Neue"/>
              </a:rPr>
              <a:t>Hewitt – </a:t>
            </a:r>
            <a:r>
              <a:rPr lang="en-US" sz="3600" b="1" dirty="0" smtClean="0">
                <a:solidFill>
                  <a:srgbClr val="34B4C8"/>
                </a:solidFill>
                <a:latin typeface="Helvetica Neue"/>
                <a:cs typeface="Helvetica Neue"/>
              </a:rPr>
              <a:t>75%</a:t>
            </a:r>
            <a:r>
              <a:rPr lang="en-US" sz="3600" dirty="0" smtClean="0">
                <a:latin typeface="Helvetica Neue"/>
                <a:cs typeface="Helvetica Neue"/>
              </a:rPr>
              <a:t> of its collection</a:t>
            </a:r>
            <a:endParaRPr lang="en-US" sz="3600" dirty="0">
              <a:latin typeface="Helvetica Neue"/>
              <a:cs typeface="Helvetica Neue"/>
            </a:endParaRPr>
          </a:p>
          <a:p>
            <a:pPr marL="571500" indent="-571500" algn="l">
              <a:buFont typeface="Wingdings" charset="2"/>
              <a:buChar char="ü"/>
            </a:pP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CC0 Metadata Records</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656234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75% of documented collection data available for download via CC0</a:t>
            </a:r>
          </a:p>
          <a:p>
            <a:pPr marL="571500" indent="-571500">
              <a:buFont typeface="Wingdings" charset="2"/>
              <a:buChar char="§"/>
            </a:pPr>
            <a:r>
              <a:rPr lang="en-US" sz="3600" dirty="0">
                <a:latin typeface="Helvetica Neue"/>
                <a:cs typeface="Helvetica Neue"/>
              </a:rPr>
              <a:t>Collection </a:t>
            </a:r>
            <a:r>
              <a:rPr lang="en-US" sz="3600" dirty="0" smtClean="0">
                <a:latin typeface="Helvetica Neue"/>
                <a:cs typeface="Helvetica Neue"/>
              </a:rPr>
              <a:t>data is </a:t>
            </a:r>
            <a:r>
              <a:rPr lang="en-US" sz="3600" dirty="0">
                <a:latin typeface="Helvetica Neue"/>
                <a:cs typeface="Helvetica Neue"/>
              </a:rPr>
              <a:t>“the raw material on which interpretations through exhibitions, public programs, and experiences are built.</a:t>
            </a:r>
            <a:r>
              <a:rPr lang="en-US" sz="3600" dirty="0" smtClean="0">
                <a:latin typeface="Helvetica Neue"/>
                <a:cs typeface="Helvetica Neue"/>
              </a:rPr>
              <a:t>”</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796845"/>
            <a:ext cx="8647698" cy="1754327"/>
          </a:xfrm>
          <a:prstGeom prst="rect">
            <a:avLst/>
          </a:prstGeom>
          <a:noFill/>
        </p:spPr>
        <p:txBody>
          <a:bodyPr wrap="square" rtlCol="0">
            <a:spAutoFit/>
          </a:bodyPr>
          <a:lstStyle/>
          <a:p>
            <a:r>
              <a:rPr lang="en-US" sz="5400" dirty="0" smtClean="0">
                <a:solidFill>
                  <a:srgbClr val="34B4C8"/>
                </a:solidFill>
                <a:latin typeface="Helvetica Neue"/>
                <a:cs typeface="Helvetica Neue"/>
              </a:rPr>
              <a:t>Smithsonian Cooper-Hewitt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3989906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230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buFont typeface="Wingdings" charset="2"/>
              <a:buChar char="§"/>
            </a:pPr>
            <a:r>
              <a:rPr lang="en-US" sz="3600" dirty="0" smtClean="0">
                <a:latin typeface="Helvetica Neue"/>
                <a:cs typeface="Helvetica Neue"/>
              </a:rPr>
              <a:t>“The release </a:t>
            </a:r>
            <a:r>
              <a:rPr lang="en-US" sz="3600" dirty="0">
                <a:latin typeface="Helvetica Neue"/>
                <a:cs typeface="Helvetica Neue"/>
              </a:rPr>
              <a:t>of such </a:t>
            </a:r>
            <a:r>
              <a:rPr lang="en-US" sz="3600" dirty="0" smtClean="0">
                <a:latin typeface="Helvetica Neue"/>
                <a:cs typeface="Helvetica Neue"/>
              </a:rPr>
              <a:t>data into the public domain brings </a:t>
            </a:r>
            <a:r>
              <a:rPr lang="en-US" sz="3600" dirty="0">
                <a:latin typeface="Helvetica Neue"/>
                <a:cs typeface="Helvetica Neue"/>
              </a:rPr>
              <a:t>closer a future in which cross-institutional discovery is the norm</a:t>
            </a:r>
            <a:r>
              <a:rPr lang="en-US" sz="3600" dirty="0" smtClean="0">
                <a:latin typeface="Helvetica Neue"/>
                <a:cs typeface="Helvetica Neue"/>
              </a:rPr>
              <a:t>.”</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796845"/>
            <a:ext cx="8647698" cy="1754327"/>
          </a:xfrm>
          <a:prstGeom prst="rect">
            <a:avLst/>
          </a:prstGeom>
          <a:noFill/>
        </p:spPr>
        <p:txBody>
          <a:bodyPr wrap="square" rtlCol="0">
            <a:spAutoFit/>
          </a:bodyPr>
          <a:lstStyle/>
          <a:p>
            <a:r>
              <a:rPr lang="en-US" sz="5400" dirty="0" smtClean="0">
                <a:solidFill>
                  <a:srgbClr val="34B4C8"/>
                </a:solidFill>
                <a:latin typeface="Helvetica Neue"/>
                <a:cs typeface="Helvetica Neue"/>
              </a:rPr>
              <a:t>Smithsonian Cooper-Hewitt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99131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Digital library for all of Europe</a:t>
            </a:r>
          </a:p>
          <a:p>
            <a:pPr marL="571500" indent="-571500" algn="l">
              <a:buFont typeface="Wingdings" charset="2"/>
              <a:buChar char="§"/>
            </a:pPr>
            <a:r>
              <a:rPr lang="en-US" sz="3600" dirty="0" smtClean="0">
                <a:latin typeface="Helvetica Neue"/>
                <a:cs typeface="Helvetica Neue"/>
              </a:rPr>
              <a:t>16.5+ million objects in public domain, CC0, or under various CC licenses</a:t>
            </a:r>
          </a:p>
          <a:p>
            <a:pPr marL="571500" indent="-571500" algn="l">
              <a:buFont typeface="Wingdings" charset="2"/>
              <a:buChar char="§"/>
            </a:pPr>
            <a:r>
              <a:rPr lang="en-US" sz="3600" dirty="0" smtClean="0">
                <a:latin typeface="Helvetica Neue"/>
                <a:cs typeface="Helvetica Neue"/>
              </a:rPr>
              <a:t>30 million records released via CC0</a:t>
            </a:r>
          </a:p>
          <a:p>
            <a:pPr marL="571500" indent="-571500" algn="l">
              <a:buFont typeface="Wingdings" charset="2"/>
              <a:buChar char="§"/>
            </a:pPr>
            <a:r>
              <a:rPr lang="en-US" sz="3600" dirty="0" smtClean="0">
                <a:latin typeface="Helvetica Neue"/>
                <a:cs typeface="Helvetica Neue"/>
              </a:rPr>
              <a:t>Users can search &amp; browse by reuse rights</a:t>
            </a:r>
          </a:p>
          <a:p>
            <a:pPr marL="571500" indent="-571500" algn="l">
              <a:buFont typeface="Wingdings" charset="2"/>
              <a:buChar char="§"/>
            </a:pP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err="1" smtClean="0">
                <a:solidFill>
                  <a:srgbClr val="34B4C8"/>
                </a:solidFill>
                <a:latin typeface="Helvetica Neue"/>
                <a:cs typeface="Helvetica Neue"/>
              </a:rPr>
              <a:t>Europeana</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015860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0"/>
            <a:ext cx="8226000" cy="6858000"/>
          </a:xfrm>
          <a:prstGeom prst="rect">
            <a:avLst/>
          </a:prstGeom>
        </p:spPr>
      </p:pic>
      <p:sp>
        <p:nvSpPr>
          <p:cNvPr id="2" name="Text Box 2"/>
          <p:cNvSpPr txBox="1">
            <a:spLocks noChangeArrowheads="1"/>
          </p:cNvSpPr>
          <p:nvPr/>
        </p:nvSpPr>
        <p:spPr bwMode="auto">
          <a:xfrm>
            <a:off x="8233172" y="6465094"/>
            <a:ext cx="223242" cy="241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4291" tIns="32146" rIns="64291" bIns="32146"/>
          <a:lstStyle>
            <a:lvl1pPr algn="l">
              <a:defRPr sz="1200">
                <a:solidFill>
                  <a:schemeClr val="tx1"/>
                </a:solidFill>
                <a:latin typeface="Gill Sans" charset="0"/>
                <a:ea typeface="ＭＳ Ｐゴシック"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lgn="r">
              <a:defRPr/>
            </a:pPr>
            <a:fld id="{FE189E0B-9391-B546-B56E-6AD556DECF33}" type="slidenum">
              <a:rPr lang="en-US" sz="1300">
                <a:solidFill>
                  <a:srgbClr val="0B3982"/>
                </a:solidFill>
                <a:cs typeface="Gill Sans" charset="0"/>
              </a:rPr>
              <a:pPr algn="r">
                <a:defRPr/>
              </a:pPr>
              <a:t>47</a:t>
            </a:fld>
            <a:endParaRPr lang="en-US" sz="1300">
              <a:solidFill>
                <a:srgbClr val="0B3982"/>
              </a:solidFill>
              <a:cs typeface="Gill Sans" charset="0"/>
            </a:endParaRPr>
          </a:p>
        </p:txBody>
      </p:sp>
      <p:sp>
        <p:nvSpPr>
          <p:cNvPr id="513028" name="AutoShape 3"/>
          <p:cNvSpPr>
            <a:spLocks/>
          </p:cNvSpPr>
          <p:nvPr/>
        </p:nvSpPr>
        <p:spPr bwMode="auto">
          <a:xfrm rot="19512198" flipH="1">
            <a:off x="2175159" y="4828306"/>
            <a:ext cx="1616273" cy="651867"/>
          </a:xfrm>
          <a:prstGeom prst="rightArrow">
            <a:avLst>
              <a:gd name="adj1" fmla="val 32157"/>
              <a:gd name="adj2" fmla="val 57475"/>
            </a:avLst>
          </a:prstGeom>
          <a:solidFill>
            <a:srgbClr val="34B4C8"/>
          </a:solidFill>
          <a:ln w="25400">
            <a:noFill/>
            <a:miter lim="800000"/>
            <a:headEnd/>
            <a:tailEnd/>
          </a:ln>
        </p:spPr>
        <p:txBody>
          <a:bodyPr lIns="0" tIns="0" rIns="0" bIns="0"/>
          <a:lstStyle/>
          <a:p>
            <a:endParaRPr lang="en-US"/>
          </a:p>
        </p:txBody>
      </p:sp>
      <p:sp>
        <p:nvSpPr>
          <p:cNvPr id="7" name="Oval 6"/>
          <p:cNvSpPr/>
          <p:nvPr/>
        </p:nvSpPr>
        <p:spPr>
          <a:xfrm>
            <a:off x="566951" y="2277918"/>
            <a:ext cx="1485900" cy="800100"/>
          </a:xfrm>
          <a:prstGeom prst="ellipse">
            <a:avLst/>
          </a:prstGeom>
          <a:noFill/>
          <a:ln w="57150" cmpd="sng">
            <a:solidFill>
              <a:srgbClr val="34B4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59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8 million records from U.S. libraries, archives, museums under CC0</a:t>
            </a:r>
          </a:p>
          <a:p>
            <a:pPr marL="571500" indent="-571500">
              <a:buFont typeface="Wingdings" charset="2"/>
              <a:buChar char="§"/>
            </a:pPr>
            <a:r>
              <a:rPr lang="en-US" sz="3600" dirty="0" smtClean="0">
                <a:latin typeface="Helvetica Neue"/>
                <a:cs typeface="Helvetica Neue"/>
              </a:rPr>
              <a:t>One portal to search &amp; browse through distributed resources</a:t>
            </a:r>
          </a:p>
          <a:p>
            <a:pPr marL="571500" indent="-571500">
              <a:buFont typeface="Wingdings" charset="2"/>
              <a:buChar char="§"/>
            </a:pPr>
            <a:r>
              <a:rPr lang="en-US" sz="3600" dirty="0" smtClean="0">
                <a:latin typeface="Helvetica Neue"/>
                <a:cs typeface="Helvetica Neue"/>
              </a:rPr>
              <a:t>App Library – developers building apps using open data</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796845"/>
            <a:ext cx="8647698" cy="1754327"/>
          </a:xfrm>
          <a:prstGeom prst="rect">
            <a:avLst/>
          </a:prstGeom>
          <a:noFill/>
        </p:spPr>
        <p:txBody>
          <a:bodyPr wrap="square" rtlCol="0">
            <a:spAutoFit/>
          </a:bodyPr>
          <a:lstStyle/>
          <a:p>
            <a:r>
              <a:rPr lang="en-US" sz="5400" dirty="0" smtClean="0">
                <a:solidFill>
                  <a:srgbClr val="34B4C8"/>
                </a:solidFill>
                <a:latin typeface="Helvetica Neue"/>
                <a:cs typeface="Helvetica Neue"/>
              </a:rPr>
              <a:t>Digital Public Library of America</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2319124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3500"/>
            <a:ext cx="9144000" cy="6723529"/>
          </a:xfrm>
          <a:prstGeom prst="rect">
            <a:avLst/>
          </a:prstGeom>
        </p:spPr>
      </p:pic>
    </p:spTree>
    <p:extLst>
      <p:ext uri="{BB962C8B-B14F-4D97-AF65-F5344CB8AC3E}">
        <p14:creationId xmlns:p14="http://schemas.microsoft.com/office/powerpoint/2010/main" val="25301011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230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     Attribution</a:t>
            </a: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ShareAlike</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NonCommercial</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     </a:t>
            </a:r>
            <a:r>
              <a:rPr lang="en-US" sz="3600" dirty="0" err="1" smtClean="0">
                <a:latin typeface="Helvetica Neue"/>
                <a:cs typeface="Helvetica Neue"/>
              </a:rPr>
              <a:t>NoDerivatives</a:t>
            </a:r>
            <a:endParaRPr lang="en-US" sz="3600" dirty="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FFFFFF"/>
                </a:solidFill>
                <a:latin typeface="Helvetica Neue"/>
                <a:cs typeface="Helvetica Neue"/>
              </a:rPr>
              <a:t>4 Elements</a:t>
            </a:r>
            <a:endParaRPr lang="en-US" sz="5400" dirty="0">
              <a:solidFill>
                <a:srgbClr val="FFFFFF"/>
              </a:solidFill>
              <a:latin typeface="Helvetica Neue"/>
              <a:cs typeface="Helvetica Neue"/>
            </a:endParaRPr>
          </a:p>
        </p:txBody>
      </p:sp>
      <p:pic>
        <p:nvPicPr>
          <p:cNvPr id="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591710"/>
            <a:ext cx="460375" cy="460236"/>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 y="3151306"/>
            <a:ext cx="460375" cy="460739"/>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8" name="Picture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6" y="3715477"/>
            <a:ext cx="460374" cy="460737"/>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pic>
        <p:nvPicPr>
          <p:cNvPr id="9" name="Picture 1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63" y="4272137"/>
            <a:ext cx="464596" cy="464963"/>
          </a:xfrm>
          <a:prstGeom prst="rect">
            <a:avLst/>
          </a:prstGeom>
          <a:noFill/>
          <a:ln w="9525">
            <a:no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208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700" y="1880938"/>
            <a:ext cx="8280859" cy="2769989"/>
          </a:xfrm>
          <a:prstGeom prst="rect">
            <a:avLst/>
          </a:prstGeom>
          <a:noFill/>
        </p:spPr>
        <p:txBody>
          <a:bodyPr wrap="square" rtlCol="0">
            <a:spAutoFit/>
          </a:bodyPr>
          <a:lstStyle/>
          <a:p>
            <a:pPr algn="ctr"/>
            <a:endParaRPr lang="en-US" sz="6600" dirty="0" smtClean="0">
              <a:solidFill>
                <a:schemeClr val="accent6">
                  <a:lumMod val="75000"/>
                </a:schemeClr>
              </a:solidFill>
              <a:latin typeface="Helvetica Neue"/>
              <a:cs typeface="Helvetica Neue"/>
            </a:endParaRPr>
          </a:p>
          <a:p>
            <a:pPr algn="ctr"/>
            <a:r>
              <a:rPr lang="en-US" sz="5400" b="1" dirty="0" smtClean="0">
                <a:latin typeface="Helvetica Neue"/>
                <a:cs typeface="Helvetica Neue"/>
              </a:rPr>
              <a:t>       Engaging Users</a:t>
            </a:r>
          </a:p>
          <a:p>
            <a:pPr algn="ctr"/>
            <a:r>
              <a:rPr lang="en-US" sz="5400" b="1" dirty="0" smtClean="0">
                <a:latin typeface="Helvetica Neue"/>
                <a:cs typeface="Helvetica Neue"/>
              </a:rPr>
              <a:t>                       &amp; </a:t>
            </a:r>
            <a:r>
              <a:rPr lang="en-US" sz="5400" b="1" dirty="0">
                <a:latin typeface="Helvetica Neue"/>
                <a:cs typeface="Helvetica Neue"/>
              </a:rPr>
              <a:t>Artists </a:t>
            </a:r>
            <a:endParaRPr lang="en-US" sz="5400" b="1" dirty="0" smtClean="0">
              <a:latin typeface="Helvetica Neue"/>
              <a:cs typeface="Helvetica Neue"/>
            </a:endParaRPr>
          </a:p>
        </p:txBody>
      </p:sp>
      <p:pic>
        <p:nvPicPr>
          <p:cNvPr id="2" name="Picture 1"/>
          <p:cNvPicPr>
            <a:picLocks noChangeAspect="1"/>
          </p:cNvPicPr>
          <p:nvPr/>
        </p:nvPicPr>
        <p:blipFill>
          <a:blip r:embed="rId3"/>
          <a:stretch>
            <a:fillRect/>
          </a:stretch>
        </p:blipFill>
        <p:spPr>
          <a:xfrm>
            <a:off x="889000" y="2641600"/>
            <a:ext cx="1447800" cy="1270000"/>
          </a:xfrm>
          <a:prstGeom prst="rect">
            <a:avLst/>
          </a:prstGeom>
        </p:spPr>
      </p:pic>
    </p:spTree>
    <p:extLst>
      <p:ext uri="{BB962C8B-B14F-4D97-AF65-F5344CB8AC3E}">
        <p14:creationId xmlns:p14="http://schemas.microsoft.com/office/powerpoint/2010/main" val="30570394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Invites users to tag collection with their photos from Flickr, </a:t>
            </a:r>
            <a:r>
              <a:rPr lang="en-US" sz="3600" dirty="0" err="1" smtClean="0">
                <a:latin typeface="Helvetica Neue"/>
                <a:cs typeface="Helvetica Neue"/>
              </a:rPr>
              <a:t>Instagram</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Users can help identify errors and submit corrections to collection data</a:t>
            </a:r>
          </a:p>
          <a:p>
            <a:pPr marL="571500" indent="-571500" algn="l">
              <a:buFont typeface="Wingdings" charset="2"/>
              <a:buChar char="§"/>
            </a:pPr>
            <a:r>
              <a:rPr lang="en-US" sz="3600" dirty="0" smtClean="0">
                <a:latin typeface="Helvetica Neue"/>
                <a:cs typeface="Helvetica Neue"/>
              </a:rPr>
              <a:t>Encourages users to cite objects in Wikipedia</a:t>
            </a:r>
          </a:p>
          <a:p>
            <a:pPr marL="571500" indent="-571500" algn="l">
              <a:buFont typeface="Wingdings" charset="2"/>
              <a:buChar char="§"/>
            </a:pP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796845"/>
            <a:ext cx="8647698" cy="1754327"/>
          </a:xfrm>
          <a:prstGeom prst="rect">
            <a:avLst/>
          </a:prstGeom>
          <a:noFill/>
        </p:spPr>
        <p:txBody>
          <a:bodyPr wrap="square" rtlCol="0">
            <a:spAutoFit/>
          </a:bodyPr>
          <a:lstStyle/>
          <a:p>
            <a:r>
              <a:rPr lang="en-US" sz="5400" dirty="0" smtClean="0">
                <a:solidFill>
                  <a:srgbClr val="34B4C8"/>
                </a:solidFill>
                <a:latin typeface="Helvetica Neue"/>
                <a:cs typeface="Helvetica Neue"/>
              </a:rPr>
              <a:t>Smithsonian Cooper-Hewitt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410402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
            <a:ext cx="9144000" cy="6699822"/>
          </a:xfrm>
          <a:prstGeom prst="rect">
            <a:avLst/>
          </a:prstGeom>
        </p:spPr>
      </p:pic>
      <p:sp>
        <p:nvSpPr>
          <p:cNvPr id="5" name="Oval 4"/>
          <p:cNvSpPr/>
          <p:nvPr/>
        </p:nvSpPr>
        <p:spPr>
          <a:xfrm>
            <a:off x="5537200" y="2603500"/>
            <a:ext cx="2159000" cy="800100"/>
          </a:xfrm>
          <a:prstGeom prst="ellipse">
            <a:avLst/>
          </a:prstGeom>
          <a:noFill/>
          <a:ln w="57150" cmpd="sng">
            <a:solidFill>
              <a:srgbClr val="34B4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175000" y="3721100"/>
            <a:ext cx="1485900" cy="800100"/>
          </a:xfrm>
          <a:prstGeom prst="ellipse">
            <a:avLst/>
          </a:prstGeom>
          <a:noFill/>
          <a:ln w="57150" cmpd="sng">
            <a:solidFill>
              <a:srgbClr val="34B4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016500" y="5003800"/>
            <a:ext cx="3911600" cy="800100"/>
          </a:xfrm>
          <a:prstGeom prst="ellipse">
            <a:avLst/>
          </a:prstGeom>
          <a:noFill/>
          <a:ln w="57150" cmpd="sng">
            <a:solidFill>
              <a:srgbClr val="34B4C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611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0800"/>
            <a:ext cx="9144000" cy="6732205"/>
          </a:xfrm>
          <a:prstGeom prst="rect">
            <a:avLst/>
          </a:prstGeom>
        </p:spPr>
      </p:pic>
      <p:sp>
        <p:nvSpPr>
          <p:cNvPr id="3" name="Rectangle 2"/>
          <p:cNvSpPr/>
          <p:nvPr/>
        </p:nvSpPr>
        <p:spPr>
          <a:xfrm>
            <a:off x="4267200" y="1062335"/>
            <a:ext cx="4572000" cy="1569660"/>
          </a:xfrm>
          <a:prstGeom prst="rect">
            <a:avLst/>
          </a:prstGeom>
        </p:spPr>
        <p:txBody>
          <a:bodyPr>
            <a:spAutoFit/>
          </a:bodyPr>
          <a:lstStyle/>
          <a:p>
            <a:pPr algn="r"/>
            <a:r>
              <a:rPr lang="en-US" sz="2400" b="1" u="sng" dirty="0" smtClean="0">
                <a:solidFill>
                  <a:srgbClr val="34B4C8"/>
                </a:solidFill>
                <a:latin typeface="Helvetica Neue"/>
                <a:cs typeface="Helvetica Neue"/>
              </a:rPr>
              <a:t>Result</a:t>
            </a:r>
            <a:r>
              <a:rPr lang="en-US" sz="2400" b="1" dirty="0" smtClean="0">
                <a:solidFill>
                  <a:srgbClr val="34B4C8"/>
                </a:solidFill>
                <a:latin typeface="Helvetica Neue"/>
                <a:cs typeface="Helvetica Neue"/>
              </a:rPr>
              <a:t>: Wikipedia </a:t>
            </a:r>
            <a:r>
              <a:rPr lang="en-US" sz="2400" b="1" dirty="0">
                <a:solidFill>
                  <a:srgbClr val="34B4C8"/>
                </a:solidFill>
                <a:latin typeface="Helvetica Neue"/>
                <a:cs typeface="Helvetica Neue"/>
              </a:rPr>
              <a:t>is largest source of traffic from other websites </a:t>
            </a:r>
            <a:r>
              <a:rPr lang="en-US" sz="2400" b="1" dirty="0" smtClean="0">
                <a:solidFill>
                  <a:srgbClr val="34B4C8"/>
                </a:solidFill>
                <a:latin typeface="Helvetica Neue"/>
                <a:cs typeface="Helvetica Neue"/>
              </a:rPr>
              <a:t>– more than FB</a:t>
            </a:r>
            <a:r>
              <a:rPr lang="en-US" sz="2400" b="1" dirty="0">
                <a:solidFill>
                  <a:srgbClr val="34B4C8"/>
                </a:solidFill>
                <a:latin typeface="Helvetica Neue"/>
                <a:cs typeface="Helvetica Neue"/>
              </a:rPr>
              <a:t>, Twitter, </a:t>
            </a:r>
            <a:r>
              <a:rPr lang="en-US" sz="2400" b="1" dirty="0" err="1" smtClean="0">
                <a:solidFill>
                  <a:srgbClr val="34B4C8"/>
                </a:solidFill>
                <a:latin typeface="Helvetica Neue"/>
                <a:cs typeface="Helvetica Neue"/>
              </a:rPr>
              <a:t>Tumblr</a:t>
            </a:r>
            <a:r>
              <a:rPr lang="en-US" sz="2400" b="1" dirty="0" smtClean="0">
                <a:solidFill>
                  <a:srgbClr val="34B4C8"/>
                </a:solidFill>
                <a:latin typeface="Helvetica Neue"/>
                <a:cs typeface="Helvetica Neue"/>
              </a:rPr>
              <a:t>, etc.</a:t>
            </a:r>
            <a:endParaRPr lang="en-US" sz="2400" b="1" dirty="0">
              <a:solidFill>
                <a:srgbClr val="34B4C8"/>
              </a:solidFill>
              <a:latin typeface="Helvetica Neue"/>
              <a:cs typeface="Helvetica Neue"/>
            </a:endParaRPr>
          </a:p>
        </p:txBody>
      </p:sp>
    </p:spTree>
    <p:extLst>
      <p:ext uri="{BB962C8B-B14F-4D97-AF65-F5344CB8AC3E}">
        <p14:creationId xmlns:p14="http://schemas.microsoft.com/office/powerpoint/2010/main" val="33681530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3500"/>
            <a:ext cx="9144000" cy="6713316"/>
          </a:xfrm>
          <a:prstGeom prst="rect">
            <a:avLst/>
          </a:prstGeom>
        </p:spPr>
      </p:pic>
    </p:spTree>
    <p:extLst>
      <p:ext uri="{BB962C8B-B14F-4D97-AF65-F5344CB8AC3E}">
        <p14:creationId xmlns:p14="http://schemas.microsoft.com/office/powerpoint/2010/main" val="41976195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41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API + </a:t>
            </a:r>
            <a:r>
              <a:rPr lang="en-US" sz="3600" dirty="0" err="1" smtClean="0">
                <a:latin typeface="Helvetica Neue"/>
                <a:cs typeface="Helvetica Neue"/>
              </a:rPr>
              <a:t>Rijksstudio</a:t>
            </a:r>
            <a:r>
              <a:rPr lang="en-US" sz="3600" dirty="0" smtClean="0">
                <a:latin typeface="Helvetica Neue"/>
                <a:cs typeface="Helvetica Neue"/>
              </a:rPr>
              <a:t> – </a:t>
            </a:r>
            <a:r>
              <a:rPr lang="en-US" sz="3600" i="1" dirty="0" smtClean="0">
                <a:latin typeface="Helvetica Neue"/>
                <a:cs typeface="Helvetica Neue"/>
              </a:rPr>
              <a:t>177k user contributions</a:t>
            </a:r>
            <a:endParaRPr lang="en-US" sz="3600" dirty="0" smtClean="0">
              <a:latin typeface="Helvetica Neue"/>
              <a:cs typeface="Helvetica Neue"/>
            </a:endParaRPr>
          </a:p>
          <a:p>
            <a:pPr marL="571500" indent="-571500" algn="l">
              <a:buFont typeface="Wingdings" charset="2"/>
              <a:buChar char="§"/>
            </a:pPr>
            <a:r>
              <a:rPr lang="en-US" sz="3600" dirty="0" smtClean="0">
                <a:latin typeface="Helvetica Neue"/>
                <a:cs typeface="Helvetica Neue"/>
              </a:rPr>
              <a:t>“Open </a:t>
            </a:r>
            <a:r>
              <a:rPr lang="en-US" sz="3600" dirty="0" err="1" smtClean="0">
                <a:latin typeface="Helvetica Neue"/>
                <a:cs typeface="Helvetica Neue"/>
              </a:rPr>
              <a:t>Cultuur</a:t>
            </a:r>
            <a:r>
              <a:rPr lang="en-US" sz="3600" dirty="0" smtClean="0">
                <a:latin typeface="Helvetica Neue"/>
                <a:cs typeface="Helvetica Neue"/>
              </a:rPr>
              <a:t> Data” competition</a:t>
            </a:r>
          </a:p>
          <a:p>
            <a:pPr marL="571500" indent="-571500" algn="l">
              <a:buFont typeface="Wingdings" charset="2"/>
              <a:buChar char="§"/>
            </a:pPr>
            <a:r>
              <a:rPr lang="en-US" sz="3600" dirty="0" smtClean="0">
                <a:latin typeface="Helvetica Neue"/>
                <a:cs typeface="Helvetica Neue"/>
              </a:rPr>
              <a:t>2,000+ images feat. In Wikipedia articles – </a:t>
            </a:r>
            <a:r>
              <a:rPr lang="en-US" sz="3600" i="1" dirty="0" smtClean="0">
                <a:latin typeface="Helvetica Neue"/>
                <a:cs typeface="Helvetica Neue"/>
              </a:rPr>
              <a:t>10 mil+ views</a:t>
            </a:r>
          </a:p>
          <a:p>
            <a:pPr marL="571500" indent="-571500" algn="l">
              <a:buFont typeface="Wingdings" charset="2"/>
              <a:buChar char="§"/>
            </a:pPr>
            <a:r>
              <a:rPr lang="en-US" sz="3600" dirty="0" smtClean="0">
                <a:latin typeface="Helvetica Neue"/>
                <a:cs typeface="Helvetica Neue"/>
              </a:rPr>
              <a:t>First results in Google Image Search</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Rijksmuseum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41135912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06400"/>
            <a:ext cx="9144000" cy="6022554"/>
          </a:xfrm>
          <a:prstGeom prst="rect">
            <a:avLst/>
          </a:prstGeom>
        </p:spPr>
      </p:pic>
      <p:pic>
        <p:nvPicPr>
          <p:cNvPr id="4" name="Picture 3"/>
          <p:cNvPicPr>
            <a:picLocks noChangeAspect="1"/>
          </p:cNvPicPr>
          <p:nvPr/>
        </p:nvPicPr>
        <p:blipFill>
          <a:blip r:embed="rId3"/>
          <a:stretch>
            <a:fillRect/>
          </a:stretch>
        </p:blipFill>
        <p:spPr>
          <a:xfrm>
            <a:off x="0" y="406400"/>
            <a:ext cx="9144000" cy="6022554"/>
          </a:xfrm>
          <a:prstGeom prst="rect">
            <a:avLst/>
          </a:prstGeom>
        </p:spPr>
      </p:pic>
      <p:sp>
        <p:nvSpPr>
          <p:cNvPr id="5" name="Rectangle 4"/>
          <p:cNvSpPr/>
          <p:nvPr/>
        </p:nvSpPr>
        <p:spPr>
          <a:xfrm>
            <a:off x="7938303" y="6345793"/>
            <a:ext cx="1005727" cy="369332"/>
          </a:xfrm>
          <a:prstGeom prst="rect">
            <a:avLst/>
          </a:prstGeom>
        </p:spPr>
        <p:txBody>
          <a:bodyPr wrap="none">
            <a:spAutoFit/>
          </a:bodyPr>
          <a:lstStyle/>
          <a:p>
            <a:r>
              <a:rPr lang="en-US" dirty="0">
                <a:latin typeface="Helvetica Neue"/>
                <a:cs typeface="Helvetica Neue"/>
              </a:rPr>
              <a:t>b</a:t>
            </a:r>
            <a:r>
              <a:rPr lang="en-US" dirty="0" smtClean="0">
                <a:latin typeface="Helvetica Neue"/>
                <a:cs typeface="Helvetica Neue"/>
              </a:rPr>
              <a:t>y SMK</a:t>
            </a:r>
            <a:endParaRPr lang="en-US" dirty="0"/>
          </a:p>
        </p:txBody>
      </p:sp>
      <p:pic>
        <p:nvPicPr>
          <p:cNvPr id="6" name="Picture 5" descr="by.large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6314043"/>
            <a:ext cx="457200" cy="457200"/>
          </a:xfrm>
          <a:prstGeom prst="rect">
            <a:avLst/>
          </a:prstGeom>
        </p:spPr>
      </p:pic>
      <p:pic>
        <p:nvPicPr>
          <p:cNvPr id="7" name="Picture 6" descr="cc.large 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1200" y="6314043"/>
            <a:ext cx="457200" cy="457200"/>
          </a:xfrm>
          <a:prstGeom prst="rect">
            <a:avLst/>
          </a:prstGeom>
        </p:spPr>
      </p:pic>
    </p:spTree>
    <p:extLst>
      <p:ext uri="{BB962C8B-B14F-4D97-AF65-F5344CB8AC3E}">
        <p14:creationId xmlns:p14="http://schemas.microsoft.com/office/powerpoint/2010/main" val="9597401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buFont typeface="Wingdings" charset="2"/>
              <a:buChar char="§"/>
            </a:pPr>
            <a:r>
              <a:rPr lang="en-US" sz="3600" dirty="0" smtClean="0">
                <a:latin typeface="Helvetica Neue"/>
                <a:cs typeface="Helvetica Neue"/>
              </a:rPr>
              <a:t>Bring our </a:t>
            </a:r>
            <a:r>
              <a:rPr lang="en-US" sz="3600" dirty="0">
                <a:latin typeface="Helvetica Neue"/>
                <a:cs typeface="Helvetica Neue"/>
              </a:rPr>
              <a:t>collections to the </a:t>
            </a:r>
            <a:r>
              <a:rPr lang="en-US" sz="3600" dirty="0" smtClean="0">
                <a:latin typeface="Helvetica Neue"/>
                <a:cs typeface="Helvetica Neue"/>
              </a:rPr>
              <a:t>public</a:t>
            </a:r>
          </a:p>
          <a:p>
            <a:pPr marL="571500" indent="-571500">
              <a:buFont typeface="Wingdings" charset="2"/>
              <a:buChar char="§"/>
            </a:pPr>
            <a:r>
              <a:rPr lang="en-US" sz="3600" dirty="0">
                <a:latin typeface="Helvetica Neue"/>
                <a:cs typeface="Helvetica Neue"/>
              </a:rPr>
              <a:t>C</a:t>
            </a:r>
            <a:r>
              <a:rPr lang="en-US" sz="3600" dirty="0" smtClean="0">
                <a:latin typeface="Helvetica Neue"/>
                <a:cs typeface="Helvetica Neue"/>
              </a:rPr>
              <a:t>ollaborate w/communities </a:t>
            </a:r>
            <a:r>
              <a:rPr lang="en-US" sz="3600" dirty="0">
                <a:latin typeface="Helvetica Neue"/>
                <a:cs typeface="Helvetica Neue"/>
              </a:rPr>
              <a:t>of users </a:t>
            </a:r>
            <a:endParaRPr lang="en-US" sz="3600" dirty="0" smtClean="0">
              <a:latin typeface="Helvetica Neue"/>
              <a:cs typeface="Helvetica Neue"/>
            </a:endParaRPr>
          </a:p>
          <a:p>
            <a:pPr marL="571500" indent="-571500">
              <a:buFont typeface="Wingdings" charset="2"/>
              <a:buChar char="§"/>
            </a:pPr>
            <a:r>
              <a:rPr lang="en-US" sz="3600" dirty="0">
                <a:latin typeface="Helvetica Neue"/>
                <a:cs typeface="Helvetica Neue"/>
              </a:rPr>
              <a:t>P</a:t>
            </a:r>
            <a:r>
              <a:rPr lang="en-US" sz="3600" dirty="0" smtClean="0">
                <a:latin typeface="Helvetica Neue"/>
                <a:cs typeface="Helvetica Neue"/>
              </a:rPr>
              <a:t>rovide framework + resources</a:t>
            </a:r>
            <a:r>
              <a:rPr lang="en-US" sz="3600" dirty="0">
                <a:latin typeface="Helvetica Neue"/>
                <a:cs typeface="Helvetica Neue"/>
              </a:rPr>
              <a:t>, </a:t>
            </a:r>
            <a:r>
              <a:rPr lang="en-US" sz="3600" dirty="0" smtClean="0">
                <a:latin typeface="Helvetica Neue"/>
                <a:cs typeface="Helvetica Neue"/>
              </a:rPr>
              <a:t>then step </a:t>
            </a:r>
            <a:r>
              <a:rPr lang="en-US" sz="3600" dirty="0">
                <a:latin typeface="Helvetica Neue"/>
                <a:cs typeface="Helvetica Neue"/>
              </a:rPr>
              <a:t>back and see what people do </a:t>
            </a:r>
            <a:endParaRPr lang="en-US" sz="3600" dirty="0" smtClean="0">
              <a:latin typeface="Helvetica Neue"/>
              <a:cs typeface="Helvetica Neue"/>
            </a:endParaRPr>
          </a:p>
          <a:p>
            <a:pPr marL="571500" indent="-571500">
              <a:buFont typeface="Wingdings" charset="2"/>
              <a:buChar char="§"/>
            </a:pPr>
            <a:r>
              <a:rPr lang="en-US" sz="3600" dirty="0" smtClean="0">
                <a:latin typeface="Helvetica Neue"/>
                <a:cs typeface="Helvetica Neue"/>
              </a:rPr>
              <a:t>Let go </a:t>
            </a:r>
            <a:r>
              <a:rPr lang="en-US" sz="3600" dirty="0">
                <a:latin typeface="Helvetica Neue"/>
                <a:cs typeface="Helvetica Neue"/>
              </a:rPr>
              <a:t>of control over how </a:t>
            </a:r>
            <a:r>
              <a:rPr lang="en-US" sz="3600" dirty="0" smtClean="0">
                <a:latin typeface="Helvetica Neue"/>
                <a:cs typeface="Helvetica Neue"/>
              </a:rPr>
              <a:t>our collections </a:t>
            </a:r>
            <a:r>
              <a:rPr lang="en-US" sz="3600" dirty="0">
                <a:latin typeface="Helvetica Neue"/>
                <a:cs typeface="Helvetica Neue"/>
              </a:rPr>
              <a:t>are perceived, used, </a:t>
            </a:r>
            <a:r>
              <a:rPr lang="en-US" sz="3600" dirty="0" smtClean="0">
                <a:latin typeface="Helvetica Neue"/>
                <a:cs typeface="Helvetica Neue"/>
              </a:rPr>
              <a:t>&amp; create </a:t>
            </a:r>
            <a:r>
              <a:rPr lang="en-US" sz="3600" dirty="0">
                <a:latin typeface="Helvetica Neue"/>
                <a:cs typeface="Helvetica Neue"/>
              </a:rPr>
              <a:t>meaning and value to </a:t>
            </a:r>
            <a:r>
              <a:rPr lang="en-US" sz="3600" dirty="0" smtClean="0">
                <a:latin typeface="Helvetica Neue"/>
                <a:cs typeface="Helvetica Neue"/>
              </a:rPr>
              <a:t>people</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8524951" cy="923330"/>
          </a:xfrm>
          <a:prstGeom prst="rect">
            <a:avLst/>
          </a:prstGeom>
          <a:noFill/>
        </p:spPr>
        <p:txBody>
          <a:bodyPr wrap="square" rtlCol="0">
            <a:spAutoFit/>
          </a:bodyPr>
          <a:lstStyle/>
          <a:p>
            <a:r>
              <a:rPr lang="en-US" sz="5400" dirty="0" err="1" smtClean="0">
                <a:solidFill>
                  <a:srgbClr val="34B4C8"/>
                </a:solidFill>
                <a:latin typeface="Helvetica Neue"/>
                <a:cs typeface="Helvetica Neue"/>
              </a:rPr>
              <a:t>Statens</a:t>
            </a:r>
            <a:r>
              <a:rPr lang="en-US" sz="5400" dirty="0" smtClean="0">
                <a:solidFill>
                  <a:srgbClr val="34B4C8"/>
                </a:solidFill>
                <a:latin typeface="Helvetica Neue"/>
                <a:cs typeface="Helvetica Neue"/>
              </a:rPr>
              <a:t> Museum for </a:t>
            </a:r>
            <a:r>
              <a:rPr lang="en-US" sz="5400" dirty="0" err="1" smtClean="0">
                <a:solidFill>
                  <a:srgbClr val="34B4C8"/>
                </a:solidFill>
                <a:latin typeface="Helvetica Neue"/>
                <a:cs typeface="Helvetica Neue"/>
              </a:rPr>
              <a:t>Kunst</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16730987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 y="0"/>
            <a:ext cx="9060704" cy="6858000"/>
          </a:xfrm>
          <a:prstGeom prst="rect">
            <a:avLst/>
          </a:prstGeom>
        </p:spPr>
      </p:pic>
    </p:spTree>
    <p:extLst>
      <p:ext uri="{BB962C8B-B14F-4D97-AF65-F5344CB8AC3E}">
        <p14:creationId xmlns:p14="http://schemas.microsoft.com/office/powerpoint/2010/main" val="1840797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
            </a:pPr>
            <a:r>
              <a:rPr lang="en-US" sz="3600" dirty="0" smtClean="0">
                <a:latin typeface="Helvetica Neue"/>
                <a:cs typeface="Helvetica Neue"/>
              </a:rPr>
              <a:t>Artists Registry for sharing artworks in response to 9/11</a:t>
            </a:r>
          </a:p>
          <a:p>
            <a:pPr marL="571500" indent="-571500" algn="l">
              <a:buFont typeface="Wingdings" charset="2"/>
              <a:buChar char="§"/>
            </a:pPr>
            <a:r>
              <a:rPr lang="en-US" sz="3600" dirty="0" smtClean="0">
                <a:latin typeface="Helvetica Neue"/>
                <a:cs typeface="Helvetica Neue"/>
              </a:rPr>
              <a:t>Artists choose how they want to share their art under CC</a:t>
            </a:r>
          </a:p>
          <a:p>
            <a:pPr marL="571500" indent="-571500" algn="l">
              <a:buFont typeface="Wingdings" charset="2"/>
              <a:buChar char="§"/>
            </a:pPr>
            <a:r>
              <a:rPr lang="en-US" sz="3600" dirty="0" smtClean="0">
                <a:latin typeface="Helvetica Neue"/>
                <a:cs typeface="Helvetica Neue"/>
              </a:rPr>
              <a:t>Artworks have been used in news stories and multimedia timelines of 9/11</a:t>
            </a:r>
            <a:endParaRPr lang="en-US" sz="3600" dirty="0">
              <a:latin typeface="Helvetica Neue"/>
              <a:cs typeface="Helvetica Neue"/>
            </a:endParaRPr>
          </a:p>
        </p:txBody>
      </p:sp>
      <p:sp>
        <p:nvSpPr>
          <p:cNvPr id="3" name="TextBox 2"/>
          <p:cNvSpPr txBox="1"/>
          <p:nvPr/>
        </p:nvSpPr>
        <p:spPr>
          <a:xfrm>
            <a:off x="762000" y="2941053"/>
            <a:ext cx="184666" cy="369332"/>
          </a:xfrm>
          <a:prstGeom prst="rect">
            <a:avLst/>
          </a:prstGeom>
          <a:noFill/>
        </p:spPr>
        <p:txBody>
          <a:bodyPr wrap="none" rtlCol="0">
            <a:spAutoFit/>
          </a:bodyPr>
          <a:lstStyle/>
          <a:p>
            <a:endParaRPr lang="en-US" dirty="0"/>
          </a:p>
        </p:txBody>
      </p:sp>
      <p:sp>
        <p:nvSpPr>
          <p:cNvPr id="5" name="TextBox 4"/>
          <p:cNvSpPr txBox="1"/>
          <p:nvPr/>
        </p:nvSpPr>
        <p:spPr>
          <a:xfrm>
            <a:off x="295776" y="1457245"/>
            <a:ext cx="7767053" cy="923330"/>
          </a:xfrm>
          <a:prstGeom prst="rect">
            <a:avLst/>
          </a:prstGeom>
          <a:noFill/>
        </p:spPr>
        <p:txBody>
          <a:bodyPr wrap="square" rtlCol="0">
            <a:spAutoFit/>
          </a:bodyPr>
          <a:lstStyle/>
          <a:p>
            <a:r>
              <a:rPr lang="en-US" sz="5400" dirty="0" smtClean="0">
                <a:solidFill>
                  <a:srgbClr val="34B4C8"/>
                </a:solidFill>
                <a:latin typeface="Helvetica Neue"/>
                <a:cs typeface="Helvetica Neue"/>
              </a:rPr>
              <a:t>9/11 Memorial Museum</a:t>
            </a:r>
            <a:endParaRPr lang="en-US" sz="5400" dirty="0">
              <a:solidFill>
                <a:srgbClr val="34B4C8"/>
              </a:solidFill>
              <a:latin typeface="Helvetica Neue"/>
              <a:cs typeface="Helvetica Neue"/>
            </a:endParaRPr>
          </a:p>
        </p:txBody>
      </p:sp>
    </p:spTree>
    <p:extLst>
      <p:ext uri="{BB962C8B-B14F-4D97-AF65-F5344CB8AC3E}">
        <p14:creationId xmlns:p14="http://schemas.microsoft.com/office/powerpoint/2010/main" val="5320884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4" y="1"/>
            <a:ext cx="3475881" cy="6750844"/>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8" name="Rectangle 2"/>
          <p:cNvSpPr>
            <a:spLocks/>
          </p:cNvSpPr>
          <p:nvPr/>
        </p:nvSpPr>
        <p:spPr bwMode="auto">
          <a:xfrm>
            <a:off x="4625580" y="535782"/>
            <a:ext cx="4839891"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a:latin typeface="Helvetica Neue"/>
                <a:ea typeface="ＭＳ Ｐゴシック" charset="0"/>
                <a:cs typeface="Helvetica Neue"/>
                <a:sym typeface="Lucida Grande" charset="0"/>
              </a:rPr>
              <a:t>Public Domain Dedication</a:t>
            </a:r>
          </a:p>
        </p:txBody>
      </p:sp>
      <p:sp>
        <p:nvSpPr>
          <p:cNvPr id="19" name="Line 3"/>
          <p:cNvSpPr>
            <a:spLocks noChangeShapeType="1"/>
          </p:cNvSpPr>
          <p:nvPr/>
        </p:nvSpPr>
        <p:spPr bwMode="auto">
          <a:xfrm flipH="1">
            <a:off x="3013769" y="776883"/>
            <a:ext cx="1468934" cy="0"/>
          </a:xfrm>
          <a:prstGeom prst="line">
            <a:avLst/>
          </a:prstGeom>
          <a:noFill/>
          <a:ln w="254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0" name="Line 4"/>
          <p:cNvSpPr>
            <a:spLocks noChangeShapeType="1"/>
          </p:cNvSpPr>
          <p:nvPr/>
        </p:nvSpPr>
        <p:spPr bwMode="auto">
          <a:xfrm>
            <a:off x="3045025" y="1357314"/>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1" name="Line 5"/>
          <p:cNvSpPr>
            <a:spLocks noChangeShapeType="1"/>
          </p:cNvSpPr>
          <p:nvPr/>
        </p:nvSpPr>
        <p:spPr bwMode="auto">
          <a:xfrm>
            <a:off x="3045025" y="6465095"/>
            <a:ext cx="1602879" cy="3349"/>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2" name="Line 6"/>
          <p:cNvSpPr>
            <a:spLocks noChangeShapeType="1"/>
          </p:cNvSpPr>
          <p:nvPr/>
        </p:nvSpPr>
        <p:spPr bwMode="auto">
          <a:xfrm>
            <a:off x="4634510" y="1348383"/>
            <a:ext cx="1117" cy="511001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3" name="Line 7"/>
          <p:cNvSpPr>
            <a:spLocks noChangeShapeType="1"/>
          </p:cNvSpPr>
          <p:nvPr/>
        </p:nvSpPr>
        <p:spPr bwMode="auto">
          <a:xfrm>
            <a:off x="4625578" y="3902276"/>
            <a:ext cx="584895" cy="6697"/>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4" name="Rectangle 8"/>
          <p:cNvSpPr>
            <a:spLocks/>
          </p:cNvSpPr>
          <p:nvPr/>
        </p:nvSpPr>
        <p:spPr bwMode="auto">
          <a:xfrm>
            <a:off x="5322096" y="3643314"/>
            <a:ext cx="1928813" cy="45541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spcBef>
                <a:spcPts val="2531"/>
              </a:spcBef>
            </a:pPr>
            <a:r>
              <a:rPr lang="en-US" sz="2800" dirty="0">
                <a:latin typeface="Helvetica Neue"/>
                <a:ea typeface="ＭＳ Ｐゴシック" charset="0"/>
                <a:cs typeface="Helvetica Neue"/>
                <a:sym typeface="Lucida Grande" charset="0"/>
              </a:rPr>
              <a:t>Licenses</a:t>
            </a:r>
          </a:p>
        </p:txBody>
      </p:sp>
      <p:sp>
        <p:nvSpPr>
          <p:cNvPr id="25" name="TextBox 24"/>
          <p:cNvSpPr txBox="1"/>
          <p:nvPr/>
        </p:nvSpPr>
        <p:spPr>
          <a:xfrm>
            <a:off x="9604233" y="228302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511877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63975" y="4287540"/>
            <a:ext cx="1447800" cy="1270000"/>
          </a:xfrm>
          <a:prstGeom prst="rect">
            <a:avLst/>
          </a:prstGeom>
        </p:spPr>
      </p:pic>
      <p:sp>
        <p:nvSpPr>
          <p:cNvPr id="4" name="Oval 3"/>
          <p:cNvSpPr/>
          <p:nvPr/>
        </p:nvSpPr>
        <p:spPr>
          <a:xfrm>
            <a:off x="215250" y="402068"/>
            <a:ext cx="5989675" cy="5994436"/>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75081" y="400555"/>
            <a:ext cx="5991187" cy="5995949"/>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12700" y="2430502"/>
            <a:ext cx="2662381"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Digital </a:t>
            </a:r>
          </a:p>
          <a:p>
            <a:pPr algn="ctr"/>
            <a:r>
              <a:rPr lang="en-US" sz="3600" b="1" dirty="0" smtClean="0">
                <a:latin typeface="Helvetica Neue"/>
                <a:cs typeface="Helvetica Neue"/>
              </a:rPr>
              <a:t>Collections</a:t>
            </a:r>
            <a:endParaRPr lang="en-US" sz="3600" b="1" dirty="0">
              <a:latin typeface="Helvetica Neue"/>
              <a:cs typeface="Helvetica Neue"/>
            </a:endParaRPr>
          </a:p>
        </p:txBody>
      </p:sp>
      <p:sp>
        <p:nvSpPr>
          <p:cNvPr id="9" name="Rectangle 8"/>
          <p:cNvSpPr/>
          <p:nvPr/>
        </p:nvSpPr>
        <p:spPr>
          <a:xfrm>
            <a:off x="6331927" y="2416254"/>
            <a:ext cx="2414472" cy="1754327"/>
          </a:xfrm>
          <a:prstGeom prst="rect">
            <a:avLst/>
          </a:prstGeom>
        </p:spPr>
        <p:txBody>
          <a:bodyPr wrap="none">
            <a:spAutoFit/>
          </a:bodyPr>
          <a:lstStyle/>
          <a:p>
            <a:pPr algn="ctr"/>
            <a:r>
              <a:rPr lang="en-US" sz="3600" b="1" dirty="0" smtClean="0">
                <a:latin typeface="Helvetica Neue"/>
                <a:cs typeface="Helvetica Neue"/>
              </a:rPr>
              <a:t>Sharing</a:t>
            </a:r>
          </a:p>
          <a:p>
            <a:pPr algn="ctr"/>
            <a:r>
              <a:rPr lang="en-US" sz="3600" b="1" dirty="0" smtClean="0">
                <a:latin typeface="Helvetica Neue"/>
                <a:cs typeface="Helvetica Neue"/>
              </a:rPr>
              <a:t>Collection </a:t>
            </a:r>
          </a:p>
          <a:p>
            <a:pPr algn="ctr"/>
            <a:r>
              <a:rPr lang="en-US" sz="3600" b="1" dirty="0" smtClean="0">
                <a:latin typeface="Helvetica Neue"/>
                <a:cs typeface="Helvetica Neue"/>
              </a:rPr>
              <a:t>Records</a:t>
            </a:r>
            <a:endParaRPr lang="en-US" sz="3600" b="1" dirty="0">
              <a:latin typeface="Helvetica Neue"/>
              <a:cs typeface="Helvetica Neue"/>
            </a:endParaRPr>
          </a:p>
        </p:txBody>
      </p:sp>
      <p:sp>
        <p:nvSpPr>
          <p:cNvPr id="10" name="Rectangle 9"/>
          <p:cNvSpPr/>
          <p:nvPr/>
        </p:nvSpPr>
        <p:spPr>
          <a:xfrm>
            <a:off x="3257713" y="2136338"/>
            <a:ext cx="2723823" cy="1754327"/>
          </a:xfrm>
          <a:prstGeom prst="rect">
            <a:avLst/>
          </a:prstGeom>
        </p:spPr>
        <p:txBody>
          <a:bodyPr wrap="none">
            <a:spAutoFit/>
          </a:bodyPr>
          <a:lstStyle/>
          <a:p>
            <a:pPr algn="ctr"/>
            <a:r>
              <a:rPr lang="en-US" sz="3600" b="1" dirty="0">
                <a:latin typeface="Helvetica Neue"/>
                <a:cs typeface="Helvetica Neue"/>
              </a:rPr>
              <a:t>Engaging </a:t>
            </a:r>
            <a:endParaRPr lang="en-US" sz="3600" b="1" dirty="0" smtClean="0">
              <a:latin typeface="Helvetica Neue"/>
              <a:cs typeface="Helvetica Neue"/>
            </a:endParaRPr>
          </a:p>
          <a:p>
            <a:pPr algn="ctr"/>
            <a:r>
              <a:rPr lang="en-US" sz="3600" b="1" dirty="0" smtClean="0">
                <a:latin typeface="Helvetica Neue"/>
                <a:cs typeface="Helvetica Neue"/>
              </a:rPr>
              <a:t>Users </a:t>
            </a:r>
            <a:r>
              <a:rPr lang="en-US" sz="3600" b="1" dirty="0">
                <a:latin typeface="Helvetica Neue"/>
                <a:cs typeface="Helvetica Neue"/>
              </a:rPr>
              <a:t>+ </a:t>
            </a:r>
            <a:endParaRPr lang="en-US" sz="3600" b="1" dirty="0" smtClean="0">
              <a:latin typeface="Helvetica Neue"/>
              <a:cs typeface="Helvetica Neue"/>
            </a:endParaRPr>
          </a:p>
          <a:p>
            <a:pPr algn="ctr"/>
            <a:r>
              <a:rPr lang="en-US" sz="3600" b="1" dirty="0" smtClean="0">
                <a:latin typeface="Helvetica Neue"/>
                <a:cs typeface="Helvetica Neue"/>
              </a:rPr>
              <a:t>Community</a:t>
            </a:r>
            <a:endParaRPr lang="en-US" sz="3600" b="1" dirty="0">
              <a:latin typeface="Helvetica Neue"/>
              <a:cs typeface="Helvetica Neue"/>
            </a:endParaRPr>
          </a:p>
        </p:txBody>
      </p:sp>
    </p:spTree>
    <p:extLst>
      <p:ext uri="{BB962C8B-B14F-4D97-AF65-F5344CB8AC3E}">
        <p14:creationId xmlns:p14="http://schemas.microsoft.com/office/powerpoint/2010/main" val="32328993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3970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lgn="l">
              <a:buFont typeface="Wingdings" charset="2"/>
              <a:buChar char="ü"/>
            </a:pPr>
            <a:r>
              <a:rPr lang="en-US" sz="3600" dirty="0" smtClean="0">
                <a:latin typeface="Helvetica Neue"/>
                <a:cs typeface="Helvetica Neue"/>
              </a:rPr>
              <a:t>CC licenses are robust, built on © law</a:t>
            </a:r>
          </a:p>
          <a:p>
            <a:pPr marL="571500" indent="-571500" algn="l">
              <a:buFont typeface="Wingdings" charset="2"/>
              <a:buChar char="ü"/>
            </a:pPr>
            <a:r>
              <a:rPr lang="en-US" sz="3600" dirty="0" smtClean="0">
                <a:latin typeface="Helvetica Neue"/>
                <a:cs typeface="Helvetica Neue"/>
              </a:rPr>
              <a:t>Clarity and specificity regarding use</a:t>
            </a:r>
          </a:p>
          <a:p>
            <a:pPr marL="571500" indent="-571500" algn="l">
              <a:buFont typeface="Wingdings" charset="2"/>
              <a:buChar char="ü"/>
            </a:pPr>
            <a:r>
              <a:rPr lang="en-US" sz="3600" dirty="0" smtClean="0">
                <a:latin typeface="Helvetica Neue"/>
                <a:cs typeface="Helvetica Neue"/>
              </a:rPr>
              <a:t>Data embedded w/assets; enables browse/search filters</a:t>
            </a:r>
          </a:p>
          <a:p>
            <a:pPr marL="571500" indent="-571500" algn="l">
              <a:buFont typeface="Wingdings" charset="2"/>
              <a:buChar char="ü"/>
            </a:pPr>
            <a:r>
              <a:rPr lang="en-US" sz="3600" dirty="0" smtClean="0">
                <a:latin typeface="Helvetica Neue"/>
                <a:cs typeface="Helvetica Neue"/>
              </a:rPr>
              <a:t>Minimizes overhead for individual transactions</a:t>
            </a:r>
          </a:p>
          <a:p>
            <a:pPr marL="571500" indent="-571500">
              <a:buFont typeface="Wingdings" charset="2"/>
              <a:buChar char="ü"/>
            </a:pPr>
            <a:r>
              <a:rPr lang="en-US" sz="3600" dirty="0">
                <a:latin typeface="Helvetica Neue"/>
                <a:cs typeface="Helvetica Neue"/>
              </a:rPr>
              <a:t>Clear way to share PD collections</a:t>
            </a: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295776" y="1110575"/>
            <a:ext cx="1447800" cy="1270000"/>
          </a:xfrm>
          <a:prstGeom prst="rect">
            <a:avLst/>
          </a:prstGeom>
        </p:spPr>
      </p:pic>
    </p:spTree>
    <p:extLst>
      <p:ext uri="{BB962C8B-B14F-4D97-AF65-F5344CB8AC3E}">
        <p14:creationId xmlns:p14="http://schemas.microsoft.com/office/powerpoint/2010/main" val="139851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2528209"/>
            <a:ext cx="8693926" cy="45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pPr marL="571500" indent="-571500">
              <a:buFont typeface="Wingdings" charset="2"/>
              <a:buChar char="ü"/>
            </a:pPr>
            <a:r>
              <a:rPr lang="en-US" sz="3600" dirty="0" smtClean="0">
                <a:latin typeface="Helvetica Neue"/>
                <a:cs typeface="Helvetica Neue"/>
              </a:rPr>
              <a:t>Promotional &amp; educational tool</a:t>
            </a:r>
          </a:p>
          <a:p>
            <a:pPr marL="571500" indent="-571500">
              <a:buFont typeface="Wingdings" charset="2"/>
              <a:buChar char="ü"/>
            </a:pPr>
            <a:r>
              <a:rPr lang="en-US" sz="3600" dirty="0" smtClean="0">
                <a:latin typeface="Helvetica Neue"/>
                <a:cs typeface="Helvetica Neue"/>
              </a:rPr>
              <a:t>Increases reach + impact of museum</a:t>
            </a:r>
          </a:p>
          <a:p>
            <a:pPr marL="571500" indent="-571500">
              <a:buFont typeface="Wingdings" charset="2"/>
              <a:buChar char="ü"/>
            </a:pPr>
            <a:r>
              <a:rPr lang="en-US" sz="3600" dirty="0" smtClean="0">
                <a:latin typeface="Helvetica Neue"/>
                <a:cs typeface="Helvetica Neue"/>
              </a:rPr>
              <a:t>Good </a:t>
            </a:r>
            <a:r>
              <a:rPr lang="en-US" sz="3600" dirty="0">
                <a:latin typeface="Helvetica Neue"/>
                <a:cs typeface="Helvetica Neue"/>
              </a:rPr>
              <a:t>will w</a:t>
            </a:r>
            <a:r>
              <a:rPr lang="en-US" sz="3600" dirty="0" smtClean="0">
                <a:latin typeface="Helvetica Neue"/>
                <a:cs typeface="Helvetica Neue"/>
              </a:rPr>
              <a:t>/public, </a:t>
            </a:r>
            <a:r>
              <a:rPr lang="en-US" sz="3600" dirty="0">
                <a:latin typeface="Helvetica Neue"/>
                <a:cs typeface="Helvetica Neue"/>
              </a:rPr>
              <a:t>creative </a:t>
            </a:r>
            <a:r>
              <a:rPr lang="en-US" sz="3600" dirty="0" smtClean="0">
                <a:latin typeface="Helvetica Neue"/>
                <a:cs typeface="Helvetica Neue"/>
              </a:rPr>
              <a:t>industries</a:t>
            </a:r>
          </a:p>
          <a:p>
            <a:pPr marL="571500" indent="-571500">
              <a:buFont typeface="Wingdings" charset="2"/>
              <a:buChar char="ü"/>
            </a:pPr>
            <a:r>
              <a:rPr lang="en-US" sz="3600" dirty="0" smtClean="0">
                <a:latin typeface="Helvetica Neue"/>
                <a:cs typeface="Helvetica Neue"/>
              </a:rPr>
              <a:t>Enable unexpected, creative &amp; delightful results </a:t>
            </a:r>
          </a:p>
          <a:p>
            <a:pPr marL="571500" indent="-571500">
              <a:buFont typeface="Wingdings" charset="2"/>
              <a:buChar char="ü"/>
            </a:pPr>
            <a:r>
              <a:rPr lang="en-US" sz="3600" dirty="0" smtClean="0">
                <a:latin typeface="Helvetica Neue"/>
                <a:cs typeface="Helvetica Neue"/>
              </a:rPr>
              <a:t>Lead to refocusing of resources, new funding + revenue models</a:t>
            </a:r>
          </a:p>
          <a:p>
            <a:endParaRPr lang="en-US" sz="3600" dirty="0" smtClean="0">
              <a:latin typeface="Helvetica Neue"/>
              <a:cs typeface="Helvetica Neue"/>
            </a:endParaRPr>
          </a:p>
        </p:txBody>
      </p:sp>
      <p:sp>
        <p:nvSpPr>
          <p:cNvPr id="4" name="TextBox 3"/>
          <p:cNvSpPr txBox="1"/>
          <p:nvPr/>
        </p:nvSpPr>
        <p:spPr>
          <a:xfrm>
            <a:off x="762000" y="2941053"/>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295776" y="1110575"/>
            <a:ext cx="1447800" cy="1270000"/>
          </a:xfrm>
          <a:prstGeom prst="rect">
            <a:avLst/>
          </a:prstGeom>
        </p:spPr>
      </p:pic>
    </p:spTree>
    <p:extLst>
      <p:ext uri="{BB962C8B-B14F-4D97-AF65-F5344CB8AC3E}">
        <p14:creationId xmlns:p14="http://schemas.microsoft.com/office/powerpoint/2010/main" val="41244902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49548" y="4340858"/>
            <a:ext cx="8693926" cy="286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p>
            <a:r>
              <a:rPr lang="en-US" sz="3600" dirty="0" smtClean="0">
                <a:latin typeface="Helvetica Neue"/>
                <a:cs typeface="Helvetica Neue"/>
              </a:rPr>
              <a:t>Except where otherwise noted: </a:t>
            </a:r>
            <a:r>
              <a:rPr lang="en-US" sz="3600" b="1" dirty="0" smtClean="0">
                <a:solidFill>
                  <a:srgbClr val="34B4C8"/>
                </a:solidFill>
                <a:latin typeface="Helvetica Neue"/>
                <a:cs typeface="Helvetica Neue"/>
              </a:rPr>
              <a:t>CC BY</a:t>
            </a:r>
            <a:r>
              <a:rPr lang="en-US" sz="3600" dirty="0" smtClean="0">
                <a:latin typeface="Helvetica Neue"/>
                <a:cs typeface="Helvetica Neue"/>
              </a:rPr>
              <a:t> </a:t>
            </a:r>
            <a:r>
              <a:rPr lang="en-US" sz="3600" dirty="0" err="1" smtClean="0">
                <a:solidFill>
                  <a:srgbClr val="34B4C8"/>
                </a:solidFill>
                <a:latin typeface="Helvetica Neue"/>
                <a:cs typeface="Helvetica Neue"/>
              </a:rPr>
              <a:t>creativecommons.org</a:t>
            </a:r>
            <a:r>
              <a:rPr lang="en-US" sz="3600" dirty="0">
                <a:solidFill>
                  <a:srgbClr val="34B4C8"/>
                </a:solidFill>
                <a:latin typeface="Helvetica Neue"/>
                <a:cs typeface="Helvetica Neue"/>
              </a:rPr>
              <a:t>/licenses/by/</a:t>
            </a:r>
            <a:r>
              <a:rPr lang="en-US" sz="3600" dirty="0" smtClean="0">
                <a:solidFill>
                  <a:srgbClr val="34B4C8"/>
                </a:solidFill>
                <a:latin typeface="Helvetica Neue"/>
                <a:cs typeface="Helvetica Neue"/>
              </a:rPr>
              <a:t>4.0 </a:t>
            </a:r>
          </a:p>
          <a:p>
            <a:pPr lvl="0"/>
            <a:endParaRPr lang="en-US" dirty="0" smtClean="0">
              <a:latin typeface="Helvetica Neue"/>
              <a:ea typeface="Verdana"/>
              <a:cs typeface="Helvetica Neue"/>
              <a:sym typeface="Verdana"/>
            </a:endParaRPr>
          </a:p>
          <a:p>
            <a:pPr lvl="0"/>
            <a:r>
              <a:rPr lang="en" dirty="0" smtClean="0">
                <a:latin typeface="Helvetica Neue"/>
                <a:ea typeface="Verdana"/>
                <a:cs typeface="Helvetica Neue"/>
                <a:sym typeface="Verdana"/>
              </a:rPr>
              <a:t>Creative </a:t>
            </a:r>
            <a:r>
              <a:rPr lang="en" dirty="0">
                <a:latin typeface="Helvetica Neue"/>
                <a:ea typeface="Verdana"/>
                <a:cs typeface="Helvetica Neue"/>
                <a:sym typeface="Verdana"/>
              </a:rPr>
              <a:t>Commons and the double C in a circle are registered trademarks of Creative Commons in the United States and other countries. Third party marks and brands are the property of their respective holders.</a:t>
            </a:r>
          </a:p>
          <a:p>
            <a:endParaRPr lang="en-US" sz="3600" dirty="0" smtClean="0">
              <a:solidFill>
                <a:srgbClr val="34B4C8"/>
              </a:solidFill>
              <a:latin typeface="Helvetica Neue"/>
              <a:cs typeface="Helvetica Neue"/>
            </a:endParaRPr>
          </a:p>
        </p:txBody>
      </p:sp>
      <p:sp>
        <p:nvSpPr>
          <p:cNvPr id="4" name="TextBox 3"/>
          <p:cNvSpPr txBox="1"/>
          <p:nvPr/>
        </p:nvSpPr>
        <p:spPr>
          <a:xfrm>
            <a:off x="762000" y="4753702"/>
            <a:ext cx="184666" cy="369332"/>
          </a:xfrm>
          <a:prstGeom prst="rect">
            <a:avLst/>
          </a:prstGeom>
          <a:noFill/>
        </p:spPr>
        <p:txBody>
          <a:bodyPr wrap="none" rtlCol="0">
            <a:spAutoFit/>
          </a:bodyPr>
          <a:lstStyle/>
          <a:p>
            <a:endParaRPr lang="en-US" dirty="0"/>
          </a:p>
        </p:txBody>
      </p:sp>
      <p:pic>
        <p:nvPicPr>
          <p:cNvPr id="5" name="Picture 4" descr="by.large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307" y="2813640"/>
            <a:ext cx="1527218" cy="1527218"/>
          </a:xfrm>
          <a:prstGeom prst="rect">
            <a:avLst/>
          </a:prstGeom>
        </p:spPr>
      </p:pic>
      <p:pic>
        <p:nvPicPr>
          <p:cNvPr id="7" name="Picture 6" descr="cc.large 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03" y="2813640"/>
            <a:ext cx="1521281" cy="1521281"/>
          </a:xfrm>
          <a:prstGeom prst="rect">
            <a:avLst/>
          </a:prstGeom>
        </p:spPr>
      </p:pic>
    </p:spTree>
    <p:extLst>
      <p:ext uri="{BB962C8B-B14F-4D97-AF65-F5344CB8AC3E}">
        <p14:creationId xmlns:p14="http://schemas.microsoft.com/office/powerpoint/2010/main" val="30188507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zero.large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699" y="1169759"/>
            <a:ext cx="2849785" cy="2849785"/>
          </a:xfrm>
          <a:prstGeom prst="rect">
            <a:avLst/>
          </a:prstGeom>
        </p:spPr>
      </p:pic>
      <p:sp>
        <p:nvSpPr>
          <p:cNvPr id="8" name="Shape 84"/>
          <p:cNvSpPr>
            <a:spLocks noChangeArrowheads="1"/>
          </p:cNvSpPr>
          <p:nvPr/>
        </p:nvSpPr>
        <p:spPr bwMode="auto">
          <a:xfrm>
            <a:off x="1179937" y="4207765"/>
            <a:ext cx="69865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gn="ctr">
              <a:buSzPct val="25000"/>
            </a:pPr>
            <a:r>
              <a:rPr lang="en-US" sz="3600" dirty="0" smtClean="0">
                <a:solidFill>
                  <a:srgbClr val="FFFFFF"/>
                </a:solidFill>
                <a:latin typeface="Helvetica Neue"/>
                <a:ea typeface="Helvetica Neue" charset="0"/>
                <a:cs typeface="Helvetica Neue"/>
                <a:sym typeface="Helvetica Neue" charset="0"/>
              </a:rPr>
              <a:t>CC Zero = </a:t>
            </a:r>
          </a:p>
          <a:p>
            <a:pPr algn="ctr">
              <a:buSzPct val="25000"/>
            </a:pPr>
            <a:r>
              <a:rPr lang="en-US" sz="3600" dirty="0" smtClean="0">
                <a:solidFill>
                  <a:srgbClr val="FFFFFF"/>
                </a:solidFill>
                <a:latin typeface="Helvetica Neue"/>
                <a:ea typeface="Helvetica Neue" charset="0"/>
                <a:cs typeface="Helvetica Neue"/>
                <a:sym typeface="Helvetica Neue" charset="0"/>
              </a:rPr>
              <a:t>I want to waive all of</a:t>
            </a:r>
          </a:p>
          <a:p>
            <a:pPr algn="ctr">
              <a:buSzPct val="25000"/>
            </a:pPr>
            <a:r>
              <a:rPr lang="en-US" sz="3600" u="sng" dirty="0" smtClean="0">
                <a:solidFill>
                  <a:srgbClr val="FFFFFF"/>
                </a:solidFill>
                <a:latin typeface="Helvetica Neue"/>
                <a:ea typeface="Helvetica Neue" charset="0"/>
                <a:cs typeface="Helvetica Neue"/>
                <a:sym typeface="Helvetica Neue" charset="0"/>
              </a:rPr>
              <a:t>MY</a:t>
            </a:r>
            <a:r>
              <a:rPr lang="en-US" sz="3600" dirty="0" smtClean="0">
                <a:solidFill>
                  <a:srgbClr val="FFFFFF"/>
                </a:solidFill>
                <a:latin typeface="Helvetica Neue"/>
                <a:ea typeface="Helvetica Neue" charset="0"/>
                <a:cs typeface="Helvetica Neue"/>
                <a:sym typeface="Helvetica Neue" charset="0"/>
              </a:rPr>
              <a:t> rights to a work. </a:t>
            </a:r>
            <a:endParaRPr lang="en-US" sz="3600" dirty="0">
              <a:solidFill>
                <a:srgbClr val="FFFFFF"/>
              </a:solidFill>
              <a:latin typeface="Helvetica Neue"/>
              <a:ea typeface="Helvetica Neue" charset="0"/>
              <a:cs typeface="Helvetica Neue"/>
              <a:sym typeface="Helvetica Neue" charset="0"/>
            </a:endParaRPr>
          </a:p>
          <a:p>
            <a:pPr algn="ctr">
              <a:buSzPct val="25000"/>
            </a:pPr>
            <a:r>
              <a:rPr lang="en-US" sz="3600" dirty="0" smtClean="0">
                <a:solidFill>
                  <a:srgbClr val="34B4C8"/>
                </a:solidFill>
                <a:latin typeface="Helvetica Neue"/>
                <a:ea typeface="Helvetica Neue" charset="0"/>
                <a:cs typeface="Helvetica Neue"/>
                <a:sym typeface="Helvetica Neue" charset="0"/>
              </a:rPr>
              <a:t>(legally operable)</a:t>
            </a:r>
            <a:endParaRPr lang="en-US" sz="3600" dirty="0">
              <a:solidFill>
                <a:srgbClr val="34B4C8"/>
              </a:solidFill>
              <a:latin typeface="Helvetica Neue"/>
              <a:ea typeface="Helvetica Neue" charset="0"/>
              <a:cs typeface="Helvetica Neue"/>
              <a:sym typeface="Helvetica Neue" charset="0"/>
            </a:endParaRPr>
          </a:p>
          <a:p>
            <a:pPr algn="ctr">
              <a:buSzPct val="25000"/>
            </a:pPr>
            <a:endParaRPr lang="en-US" sz="3600" dirty="0">
              <a:solidFill>
                <a:srgbClr val="FABD1D"/>
              </a:solidFill>
              <a:latin typeface="Helvetica Neue"/>
              <a:ea typeface="Helvetica Neue" charset="0"/>
              <a:cs typeface="Helvetica Neue"/>
              <a:sym typeface="Helvetica Neue" charset="0"/>
            </a:endParaRPr>
          </a:p>
        </p:txBody>
      </p:sp>
    </p:spTree>
    <p:extLst>
      <p:ext uri="{BB962C8B-B14F-4D97-AF65-F5344CB8AC3E}">
        <p14:creationId xmlns:p14="http://schemas.microsoft.com/office/powerpoint/2010/main" val="1846733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396.jpg"/>
          <p:cNvPicPr>
            <a:picLocks noChangeAspect="1"/>
          </p:cNvPicPr>
          <p:nvPr/>
        </p:nvPicPr>
        <p:blipFill rotWithShape="1">
          <a:blip r:embed="rId3">
            <a:extLst>
              <a:ext uri="{28A0092B-C50C-407E-A947-70E740481C1C}">
                <a14:useLocalDpi xmlns:a14="http://schemas.microsoft.com/office/drawing/2010/main" val="0"/>
              </a:ext>
            </a:extLst>
          </a:blip>
          <a:srcRect l="729"/>
          <a:stretch/>
        </p:blipFill>
        <p:spPr>
          <a:xfrm>
            <a:off x="592667" y="136546"/>
            <a:ext cx="8141671" cy="6858000"/>
          </a:xfrm>
          <a:prstGeom prst="rect">
            <a:avLst/>
          </a:prstGeom>
        </p:spPr>
      </p:pic>
    </p:spTree>
    <p:extLst>
      <p:ext uri="{BB962C8B-B14F-4D97-AF65-F5344CB8AC3E}">
        <p14:creationId xmlns:p14="http://schemas.microsoft.com/office/powerpoint/2010/main" val="82765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d mark 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700" y="1169760"/>
            <a:ext cx="2849784" cy="2849784"/>
          </a:xfrm>
          <a:prstGeom prst="rect">
            <a:avLst/>
          </a:prstGeom>
        </p:spPr>
      </p:pic>
      <p:sp>
        <p:nvSpPr>
          <p:cNvPr id="8" name="Shape 84"/>
          <p:cNvSpPr>
            <a:spLocks noChangeArrowheads="1"/>
          </p:cNvSpPr>
          <p:nvPr/>
        </p:nvSpPr>
        <p:spPr bwMode="auto">
          <a:xfrm>
            <a:off x="1179937" y="4207765"/>
            <a:ext cx="6986587"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gn="ctr">
              <a:buSzPct val="25000"/>
            </a:pPr>
            <a:r>
              <a:rPr lang="en-US" sz="3600" dirty="0" smtClean="0">
                <a:solidFill>
                  <a:srgbClr val="FFFFFF"/>
                </a:solidFill>
                <a:latin typeface="Helvetica Neue"/>
                <a:ea typeface="Helvetica Neue" charset="0"/>
                <a:cs typeface="Helvetica Neue"/>
                <a:sym typeface="Helvetica Neue" charset="0"/>
              </a:rPr>
              <a:t>PD Mark = </a:t>
            </a:r>
          </a:p>
          <a:p>
            <a:pPr algn="ctr">
              <a:buSzPct val="25000"/>
            </a:pPr>
            <a:r>
              <a:rPr lang="en-US" sz="3600" dirty="0" smtClean="0">
                <a:solidFill>
                  <a:srgbClr val="FFFFFF"/>
                </a:solidFill>
                <a:latin typeface="Helvetica Neue"/>
                <a:ea typeface="Helvetica Neue" charset="0"/>
                <a:cs typeface="Helvetica Neue"/>
                <a:sym typeface="Helvetica Neue" charset="0"/>
              </a:rPr>
              <a:t>For works </a:t>
            </a:r>
            <a:r>
              <a:rPr lang="en-US" sz="3600" u="sng" dirty="0" smtClean="0">
                <a:solidFill>
                  <a:srgbClr val="FFFFFF"/>
                </a:solidFill>
                <a:latin typeface="Helvetica Neue"/>
                <a:ea typeface="Helvetica Neue" charset="0"/>
                <a:cs typeface="Helvetica Neue"/>
                <a:sym typeface="Helvetica Neue" charset="0"/>
              </a:rPr>
              <a:t>already</a:t>
            </a:r>
            <a:r>
              <a:rPr lang="en-US" sz="3600" dirty="0" smtClean="0">
                <a:solidFill>
                  <a:srgbClr val="FFFFFF"/>
                </a:solidFill>
                <a:latin typeface="Helvetica Neue"/>
                <a:ea typeface="Helvetica Neue" charset="0"/>
                <a:cs typeface="Helvetica Neue"/>
                <a:sym typeface="Helvetica Neue" charset="0"/>
              </a:rPr>
              <a:t> in the public domain.</a:t>
            </a:r>
          </a:p>
          <a:p>
            <a:pPr algn="ctr">
              <a:buSzPct val="25000"/>
            </a:pPr>
            <a:r>
              <a:rPr lang="en-US" sz="3600" dirty="0" smtClean="0">
                <a:solidFill>
                  <a:srgbClr val="FF0000"/>
                </a:solidFill>
                <a:latin typeface="Helvetica Neue"/>
                <a:ea typeface="Helvetica Neue" charset="0"/>
                <a:cs typeface="Helvetica Neue"/>
                <a:sym typeface="Helvetica Neue" charset="0"/>
              </a:rPr>
              <a:t>(</a:t>
            </a:r>
            <a:r>
              <a:rPr lang="en-US" sz="3600" strike="sngStrike" dirty="0" smtClean="0">
                <a:solidFill>
                  <a:srgbClr val="FF0000"/>
                </a:solidFill>
                <a:latin typeface="Helvetica Neue"/>
                <a:ea typeface="Helvetica Neue" charset="0"/>
                <a:cs typeface="Helvetica Neue"/>
                <a:sym typeface="Helvetica Neue" charset="0"/>
              </a:rPr>
              <a:t>legally operable</a:t>
            </a:r>
            <a:r>
              <a:rPr lang="en-US" sz="3600" dirty="0" smtClean="0">
                <a:solidFill>
                  <a:srgbClr val="FF0000"/>
                </a:solidFill>
                <a:latin typeface="Helvetica Neue"/>
                <a:ea typeface="Helvetica Neue" charset="0"/>
                <a:cs typeface="Helvetica Neue"/>
                <a:sym typeface="Helvetica Neue" charset="0"/>
              </a:rPr>
              <a:t>)</a:t>
            </a:r>
            <a:endParaRPr lang="en-US" sz="3600" dirty="0">
              <a:solidFill>
                <a:srgbClr val="FF0000"/>
              </a:solidFill>
              <a:latin typeface="Helvetica Neue"/>
              <a:ea typeface="Helvetica Neue" charset="0"/>
              <a:cs typeface="Helvetica Neue"/>
              <a:sym typeface="Helvetica Neue" charset="0"/>
            </a:endParaRPr>
          </a:p>
          <a:p>
            <a:pPr algn="ctr">
              <a:buSzPct val="25000"/>
            </a:pPr>
            <a:endParaRPr lang="en-US" sz="3600" dirty="0">
              <a:solidFill>
                <a:srgbClr val="FABD1D"/>
              </a:solidFill>
              <a:latin typeface="Helvetica Neue"/>
              <a:ea typeface="Helvetica Neue" charset="0"/>
              <a:cs typeface="Helvetica Neue"/>
              <a:sym typeface="Helvetica Neue" charset="0"/>
            </a:endParaRPr>
          </a:p>
        </p:txBody>
      </p:sp>
    </p:spTree>
    <p:extLst>
      <p:ext uri="{BB962C8B-B14F-4D97-AF65-F5344CB8AC3E}">
        <p14:creationId xmlns:p14="http://schemas.microsoft.com/office/powerpoint/2010/main" val="3813051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8709</TotalTime>
  <Words>6160</Words>
  <Application>Microsoft Office PowerPoint</Application>
  <PresentationFormat>Letter Paper (8.5x11 in)</PresentationFormat>
  <Paragraphs>402</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Creative Commons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Jane Park</dc:creator>
  <cp:lastModifiedBy>Nerida Quatermass</cp:lastModifiedBy>
  <cp:revision>571</cp:revision>
  <cp:lastPrinted>2014-07-09T01:50:06Z</cp:lastPrinted>
  <dcterms:created xsi:type="dcterms:W3CDTF">2014-07-02T17:29:34Z</dcterms:created>
  <dcterms:modified xsi:type="dcterms:W3CDTF">2015-09-01T02:35:59Z</dcterms:modified>
</cp:coreProperties>
</file>